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1" r:id="rId6"/>
    <p:sldId id="286" r:id="rId7"/>
    <p:sldId id="288" r:id="rId8"/>
    <p:sldId id="285" r:id="rId9"/>
    <p:sldId id="284" r:id="rId10"/>
    <p:sldId id="289" r:id="rId11"/>
    <p:sldId id="294" r:id="rId12"/>
    <p:sldId id="308" r:id="rId13"/>
    <p:sldId id="260" r:id="rId14"/>
    <p:sldId id="265" r:id="rId15"/>
    <p:sldId id="299" r:id="rId16"/>
    <p:sldId id="300" r:id="rId17"/>
    <p:sldId id="301" r:id="rId18"/>
    <p:sldId id="296" r:id="rId19"/>
    <p:sldId id="297" r:id="rId20"/>
    <p:sldId id="298" r:id="rId21"/>
    <p:sldId id="303" r:id="rId22"/>
    <p:sldId id="304" r:id="rId23"/>
    <p:sldId id="305" r:id="rId24"/>
    <p:sldId id="312" r:id="rId25"/>
    <p:sldId id="306" r:id="rId26"/>
    <p:sldId id="307" r:id="rId27"/>
    <p:sldId id="309" r:id="rId28"/>
    <p:sldId id="310" r:id="rId29"/>
    <p:sldId id="311" r:id="rId30"/>
    <p:sldId id="275" r:id="rId31"/>
    <p:sldId id="271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94" autoAdjust="0"/>
    <p:restoredTop sz="94607" autoAdjust="0"/>
  </p:normalViewPr>
  <p:slideViewPr>
    <p:cSldViewPr snapToGrid="0">
      <p:cViewPr>
        <p:scale>
          <a:sx n="55" d="100"/>
          <a:sy n="55" d="100"/>
        </p:scale>
        <p:origin x="244" y="26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5/1/2022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064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728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8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607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417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614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922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978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55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877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6716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3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054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239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0446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919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32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493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635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70" r:id="rId12"/>
    <p:sldLayoutId id="2147483653" r:id="rId13"/>
    <p:sldLayoutId id="2147483673" r:id="rId14"/>
    <p:sldLayoutId id="2147483674" r:id="rId15"/>
    <p:sldLayoutId id="2147483676" r:id="rId16"/>
    <p:sldLayoutId id="2147483677" r:id="rId17"/>
    <p:sldLayoutId id="2147483654" r:id="rId18"/>
    <p:sldLayoutId id="2147483660" r:id="rId19"/>
    <p:sldLayoutId id="2147483661" r:id="rId20"/>
    <p:sldLayoutId id="2147483678" r:id="rId21"/>
    <p:sldLayoutId id="2147483686" r:id="rId22"/>
    <p:sldLayoutId id="2147483687" r:id="rId23"/>
    <p:sldLayoutId id="2147483689" r:id="rId24"/>
    <p:sldLayoutId id="2147483690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svg"/><Relationship Id="rId9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image" Target="../media/image26.sv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D665084-532E-4CC4-832A-6E590BCF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4434"/>
            <a:ext cx="12192000" cy="6337431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58AAD-37A9-4C14-AE89-D4A57D4D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681168"/>
            <a:ext cx="1143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E81E25-49FD-42E9-97CB-D70E096509A6}"/>
              </a:ext>
            </a:extLst>
          </p:cNvPr>
          <p:cNvSpPr txBox="1"/>
          <p:nvPr/>
        </p:nvSpPr>
        <p:spPr>
          <a:xfrm>
            <a:off x="5979361" y="1296365"/>
            <a:ext cx="3048891" cy="5324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FOOD DONATION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189AF1-183C-444C-922B-D5CBE3E52828}"/>
              </a:ext>
            </a:extLst>
          </p:cNvPr>
          <p:cNvSpPr txBox="1"/>
          <p:nvPr/>
        </p:nvSpPr>
        <p:spPr>
          <a:xfrm>
            <a:off x="5719821" y="3392375"/>
            <a:ext cx="6040057" cy="14689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Rockwell Nova Extra Bold" panose="020B0604020202020204" pitchFamily="18" charset="0"/>
              </a:rPr>
              <a:t>Mission Possible to End World Hunger</a:t>
            </a:r>
          </a:p>
          <a:p>
            <a:pPr algn="l"/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Working Model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9FFA25-0BF4-4A00-A70E-557968432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957" y="-15299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 Design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0A9558-813B-4EFB-9C8C-21C9BAA4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14" name="Picture 13" descr="&#10;">
            <a:extLst>
              <a:ext uri="{FF2B5EF4-FFF2-40B4-BE49-F238E27FC236}">
                <a16:creationId xmlns:a16="http://schemas.microsoft.com/office/drawing/2014/main" id="{514D93BF-AB05-490C-A02E-5422CC431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512" y="1024870"/>
            <a:ext cx="8955488" cy="51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sysadmin login 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System admin role shall let the system admin</a:t>
            </a:r>
          </a:p>
          <a:p>
            <a:r>
              <a:rPr lang="en-US" dirty="0">
                <a:cs typeface="Calibri Light"/>
              </a:rPr>
              <a:t>MANAGE CITY </a:t>
            </a:r>
          </a:p>
          <a:p>
            <a:r>
              <a:rPr lang="en-US" dirty="0"/>
              <a:t>MANAGE ENTERPRISE </a:t>
            </a:r>
          </a:p>
          <a:p>
            <a:r>
              <a:rPr lang="en-US" dirty="0"/>
              <a:t>MANAGE ENTERPRISE ADMIN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772B-5F56-49EB-B40E-C3FBB51AD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963" y="955776"/>
            <a:ext cx="8662359" cy="5220786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701E48-5FCD-4FFE-8663-49B0BD566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-20297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65" y="1145657"/>
            <a:ext cx="2951603" cy="2196235"/>
          </a:xfrm>
        </p:spPr>
        <p:txBody>
          <a:bodyPr/>
          <a:lstStyle/>
          <a:p>
            <a:r>
              <a:rPr lang="en-US" dirty="0"/>
              <a:t>Sysadmin can create </a:t>
            </a:r>
            <a:br>
              <a:rPr lang="en-US" dirty="0"/>
            </a:br>
            <a:r>
              <a:rPr lang="en-US" dirty="0"/>
              <a:t>multiple enterprise</a:t>
            </a:r>
            <a:br>
              <a:rPr lang="en-US" dirty="0"/>
            </a:br>
            <a:r>
              <a:rPr lang="en-US" dirty="0"/>
              <a:t>on a certain network  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7C637-042A-42BC-B26E-7F1E14A67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869" y="-71591"/>
            <a:ext cx="1143000" cy="1143000"/>
          </a:xfrm>
          <a:prstGeom prst="rect">
            <a:avLst/>
          </a:prstGeom>
        </p:spPr>
      </p:pic>
      <p:pic>
        <p:nvPicPr>
          <p:cNvPr id="10" name="Picture 9" descr="&#10;">
            <a:extLst>
              <a:ext uri="{FF2B5EF4-FFF2-40B4-BE49-F238E27FC236}">
                <a16:creationId xmlns:a16="http://schemas.microsoft.com/office/drawing/2014/main" id="{69491676-2A4F-45FB-BDD6-8602A7328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239" y="864000"/>
            <a:ext cx="8733630" cy="54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Working Screenshots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96" y="3308058"/>
            <a:ext cx="2951603" cy="2196235"/>
          </a:xfrm>
        </p:spPr>
        <p:txBody>
          <a:bodyPr/>
          <a:lstStyle/>
          <a:p>
            <a:r>
              <a:rPr lang="en-US" dirty="0"/>
              <a:t>For each Enterprise ,</a:t>
            </a:r>
            <a:br>
              <a:rPr lang="en-US" dirty="0"/>
            </a:br>
            <a:r>
              <a:rPr lang="en-US" dirty="0"/>
              <a:t>through enterprise admin; </a:t>
            </a:r>
            <a:br>
              <a:rPr lang="en-US" dirty="0"/>
            </a:br>
            <a:r>
              <a:rPr lang="en-US" dirty="0"/>
              <a:t>Multiple Organizations for each enterprise  can</a:t>
            </a:r>
            <a:br>
              <a:rPr lang="en-US" dirty="0"/>
            </a:br>
            <a:r>
              <a:rPr lang="en-US" dirty="0"/>
              <a:t>be created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ABA54B-6F8A-4C75-A65B-9D7E4DE82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869" y="-108482"/>
            <a:ext cx="1143000" cy="1143000"/>
          </a:xfrm>
          <a:prstGeom prst="rect">
            <a:avLst/>
          </a:prstGeom>
        </p:spPr>
      </p:pic>
      <p:pic>
        <p:nvPicPr>
          <p:cNvPr id="10" name="Picture 9" descr="&#10;">
            <a:extLst>
              <a:ext uri="{FF2B5EF4-FFF2-40B4-BE49-F238E27FC236}">
                <a16:creationId xmlns:a16="http://schemas.microsoft.com/office/drawing/2014/main" id="{A5BF67E7-4268-4F97-A7F5-13C7A48AA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014" y="1004054"/>
            <a:ext cx="879785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Work-flow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62" y="1088765"/>
            <a:ext cx="2951603" cy="2196235"/>
          </a:xfrm>
        </p:spPr>
        <p:txBody>
          <a:bodyPr/>
          <a:lstStyle/>
          <a:p>
            <a:r>
              <a:rPr lang="en-US" dirty="0"/>
              <a:t>Shelter Login &amp; </a:t>
            </a:r>
            <a:br>
              <a:rPr lang="en-US" dirty="0"/>
            </a:br>
            <a:r>
              <a:rPr lang="en-US" dirty="0"/>
              <a:t>Request generation</a:t>
            </a:r>
            <a:br>
              <a:rPr lang="en-US" dirty="0"/>
            </a:br>
            <a:r>
              <a:rPr lang="en-US" dirty="0"/>
              <a:t>Initiation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7F404-2BD0-45E1-8593-CD8277B4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D3E58E2-0BD6-4D87-8B50-DBFCA1D9E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23" y="945850"/>
            <a:ext cx="8649215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Work-flow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generation </a:t>
            </a:r>
            <a:br>
              <a:rPr lang="en-US" dirty="0"/>
            </a:br>
            <a:r>
              <a:rPr lang="en-US" dirty="0"/>
              <a:t>(Product specifications inclusion)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487" y="3513009"/>
            <a:ext cx="2951163" cy="232270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Generated Requests contains  benefits such as status of the</a:t>
            </a:r>
            <a:br>
              <a:rPr lang="en-US" dirty="0"/>
            </a:br>
            <a:r>
              <a:rPr lang="en-US" dirty="0"/>
              <a:t>request, receiver information and products and their quantity</a:t>
            </a:r>
            <a:br>
              <a:rPr lang="en-US" dirty="0"/>
            </a:br>
            <a:r>
              <a:rPr lang="en-US" dirty="0"/>
              <a:t>for which  the request  is generated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B001F2-16DE-4016-9320-8599EF46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-143725"/>
            <a:ext cx="1143000" cy="1143000"/>
          </a:xfrm>
          <a:prstGeom prst="rect">
            <a:avLst/>
          </a:prstGeom>
        </p:spPr>
      </p:pic>
      <p:pic>
        <p:nvPicPr>
          <p:cNvPr id="10" name="Picture 9" descr="&#10;">
            <a:extLst>
              <a:ext uri="{FF2B5EF4-FFF2-40B4-BE49-F238E27FC236}">
                <a16:creationId xmlns:a16="http://schemas.microsoft.com/office/drawing/2014/main" id="{382F2C65-4B2D-4660-B53C-BB14D55E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603" y="1016725"/>
            <a:ext cx="8688792" cy="50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13" y="2720918"/>
            <a:ext cx="2951603" cy="2196235"/>
          </a:xfrm>
        </p:spPr>
        <p:txBody>
          <a:bodyPr/>
          <a:lstStyle/>
          <a:p>
            <a:r>
              <a:rPr lang="en-US" dirty="0"/>
              <a:t>NGO login : </a:t>
            </a:r>
            <a:br>
              <a:rPr lang="en-US" dirty="0"/>
            </a:br>
            <a:r>
              <a:rPr lang="en-US" dirty="0"/>
              <a:t>NGO has an option to view the request and will assign work request to itself for approval and then forward it to Distributor if on pass approval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2F1A1A-532F-4F4D-8AAA-55C42EAF7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-207961"/>
            <a:ext cx="1143000" cy="11430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FE9E004-2ECF-42FD-A31D-24186494D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912" y="1005314"/>
            <a:ext cx="8233588" cy="50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Other benefits include</a:t>
            </a:r>
          </a:p>
          <a:p>
            <a:r>
              <a:rPr lang="en-US" sz="1200" dirty="0">
                <a:cs typeface="Calibri Light"/>
              </a:rPr>
              <a:t>Free </a:t>
            </a:r>
            <a:r>
              <a:rPr lang="en-US" sz="1200" dirty="0" err="1">
                <a:cs typeface="Calibri Light"/>
              </a:rPr>
              <a:t>Maintence</a:t>
            </a:r>
            <a:r>
              <a:rPr lang="en-US" sz="1200" dirty="0">
                <a:cs typeface="Calibri Light"/>
              </a:rPr>
              <a:t> </a:t>
            </a:r>
          </a:p>
          <a:p>
            <a:r>
              <a:rPr lang="en-US" sz="1200" dirty="0"/>
              <a:t>Easy to use UI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68E3DD-6C59-4E9B-AA37-1C36CAAE3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869" y="-207381"/>
            <a:ext cx="1143000" cy="1143000"/>
          </a:xfrm>
          <a:prstGeom prst="rect">
            <a:avLst/>
          </a:prstGeom>
        </p:spPr>
      </p:pic>
      <p:pic>
        <p:nvPicPr>
          <p:cNvPr id="13" name="Picture 12" descr="&#10;">
            <a:extLst>
              <a:ext uri="{FF2B5EF4-FFF2-40B4-BE49-F238E27FC236}">
                <a16:creationId xmlns:a16="http://schemas.microsoft.com/office/drawing/2014/main" id="{ABAA5946-6B7F-466C-BF68-6C921F44F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31" y="987991"/>
            <a:ext cx="10668529" cy="51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566168"/>
            <a:ext cx="2951603" cy="2196235"/>
          </a:xfrm>
        </p:spPr>
        <p:txBody>
          <a:bodyPr/>
          <a:lstStyle/>
          <a:p>
            <a:r>
              <a:rPr lang="en-US" sz="2400" dirty="0"/>
              <a:t>Distributor Login :</a:t>
            </a:r>
            <a:br>
              <a:rPr lang="en-US" sz="2400" dirty="0"/>
            </a:br>
            <a:r>
              <a:rPr lang="en-US" sz="2400" dirty="0"/>
              <a:t>if the inventory holds sufficient request, distributor will pass the request to Quality check enterprise ,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Else will pass the request to Supplier wait for an acknowledgement and then sent it to quality check enterprise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A6C9E6-3BCD-4905-B560-A291ECA5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10" name="Picture 9" descr="&#10;">
            <a:extLst>
              <a:ext uri="{FF2B5EF4-FFF2-40B4-BE49-F238E27FC236}">
                <a16:creationId xmlns:a16="http://schemas.microsoft.com/office/drawing/2014/main" id="{7ED86604-3663-4B8A-AD74-6FE7F19C6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515" y="909328"/>
            <a:ext cx="7636590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crisis has been one of the major issues impacting human race and it’s growth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42334" y="956024"/>
            <a:ext cx="5605881" cy="4921138"/>
          </a:xfrm>
        </p:spPr>
        <p:txBody>
          <a:bodyPr/>
          <a:lstStyle/>
          <a:p>
            <a:pPr marL="0" indent="0">
              <a:buNone/>
            </a:pPr>
            <a:br>
              <a:rPr lang="en-US" sz="4400" dirty="0"/>
            </a:br>
            <a:r>
              <a:rPr lang="en-US" sz="2800" dirty="0"/>
              <a:t>Every year 9.1 Billion+ deaths per minute due to food crisis over the world</a:t>
            </a:r>
            <a:br>
              <a:rPr lang="en-US" sz="2800" dirty="0"/>
            </a:br>
            <a:r>
              <a:rPr lang="en-US" sz="2800" dirty="0"/>
              <a:t>&amp; 40.6 million people deaths in U.S...</a:t>
            </a:r>
          </a:p>
          <a:p>
            <a:pPr marL="0" indent="0">
              <a:buNone/>
            </a:pPr>
            <a:r>
              <a:rPr lang="en-US" b="1" i="1" dirty="0"/>
              <a:t>WHY ? </a:t>
            </a:r>
          </a:p>
          <a:p>
            <a:endParaRPr lang="en-US" dirty="0"/>
          </a:p>
          <a:p>
            <a:r>
              <a:rPr lang="en-US" dirty="0"/>
              <a:t>Lack of embodiments to generate a consolidated request</a:t>
            </a:r>
          </a:p>
          <a:p>
            <a:r>
              <a:rPr lang="en-US" dirty="0"/>
              <a:t>Lack of channel for linking ‘Food Distributors’, ‘NGOs’ and ‘Shelter Organizations’ (people with food crisis)</a:t>
            </a:r>
          </a:p>
          <a:p>
            <a:r>
              <a:rPr lang="en-US" dirty="0"/>
              <a:t>Lack of proper food quality services for qualifying these food requests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78185" y="4148074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 txBox="1">
            <a:spLocks/>
          </p:cNvSpPr>
          <p:nvPr/>
        </p:nvSpPr>
        <p:spPr>
          <a:xfrm>
            <a:off x="11632215" y="6379141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4338D-EEC3-4BB8-933F-75B4124A6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" y="67222"/>
            <a:ext cx="5983199" cy="399677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04F7AA-D67A-4351-9809-CDAD1FF80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8967" y="-18697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70" y="1758392"/>
            <a:ext cx="2951603" cy="2196235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On supplier login : Supplier will view the request and  accordingly pass the request back to Distributor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C69B10-A465-43EF-ABF8-AFA147F7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216174"/>
            <a:ext cx="1143000" cy="1143000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ED100B-018E-453E-B21D-404766E99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254" y="897518"/>
            <a:ext cx="7917983" cy="5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70" y="1758392"/>
            <a:ext cx="2951603" cy="2196235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On Grocery login : The request will be fulfilled and sent to Quality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C69B10-A465-43EF-ABF8-AFA147F7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216174"/>
            <a:ext cx="1143000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C22C83-399C-4F5E-9C29-2C60252444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4"/>
          <a:stretch/>
        </p:blipFill>
        <p:spPr>
          <a:xfrm>
            <a:off x="3345084" y="926827"/>
            <a:ext cx="7851021" cy="52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6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11" y="2701667"/>
            <a:ext cx="2951603" cy="2196235"/>
          </a:xfrm>
        </p:spPr>
        <p:txBody>
          <a:bodyPr/>
          <a:lstStyle/>
          <a:p>
            <a:r>
              <a:rPr lang="en-US" sz="2400" dirty="0"/>
              <a:t>On quality </a:t>
            </a:r>
            <a:r>
              <a:rPr lang="en-US" sz="2400"/>
              <a:t>officer Login:</a:t>
            </a:r>
            <a:br>
              <a:rPr lang="en-US" sz="2400"/>
            </a:br>
            <a:r>
              <a:rPr lang="en-US" sz="2400"/>
              <a:t> </a:t>
            </a:r>
            <a:br>
              <a:rPr lang="en-US" sz="2400" dirty="0"/>
            </a:br>
            <a:r>
              <a:rPr lang="en-US" sz="2400" dirty="0"/>
              <a:t>Quality officer will evaluate the requested products for certain chemical tests, on approval </a:t>
            </a:r>
            <a:br>
              <a:rPr lang="en-US" sz="2400" dirty="0"/>
            </a:br>
            <a:r>
              <a:rPr lang="en-US" sz="2400" dirty="0"/>
              <a:t>has an option to generate authenticated report and accordingly submit result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B2CCAE-00AE-41DC-ADEE-02E971383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0FB0F96-7E9C-45AB-8558-535618BFC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588" y="864000"/>
            <a:ext cx="7977781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20" y="2411648"/>
            <a:ext cx="2951603" cy="2196235"/>
          </a:xfrm>
        </p:spPr>
        <p:txBody>
          <a:bodyPr/>
          <a:lstStyle/>
          <a:p>
            <a:r>
              <a:rPr lang="en-US" dirty="0"/>
              <a:t>Login to </a:t>
            </a:r>
            <a:r>
              <a:rPr lang="en-US" dirty="0" err="1"/>
              <a:t>TargetOfficer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Send the request for Packaging 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19952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0CBAB7-5C6F-448C-BCDB-53C0449D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6" name="Picture 5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FE39B66B-E413-421F-98A6-22AF2DCFE8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2789" t="9493" r="1928" b="7901"/>
          <a:stretch/>
        </p:blipFill>
        <p:spPr>
          <a:xfrm>
            <a:off x="231520" y="1023075"/>
            <a:ext cx="10999808" cy="49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20" y="2411648"/>
            <a:ext cx="2951603" cy="2196235"/>
          </a:xfrm>
        </p:spPr>
        <p:txBody>
          <a:bodyPr/>
          <a:lstStyle/>
          <a:p>
            <a:r>
              <a:rPr lang="en-US" dirty="0"/>
              <a:t>Login to Packaging: </a:t>
            </a:r>
            <a:br>
              <a:rPr lang="en-US" dirty="0"/>
            </a:br>
            <a:r>
              <a:rPr lang="en-US" dirty="0"/>
              <a:t>Send the request to Transport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0CBAB7-5C6F-448C-BCDB-53C0449D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06ACC2FA-9EED-43D8-86C1-FBCDD8A81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5" b="634"/>
          <a:stretch/>
        </p:blipFill>
        <p:spPr>
          <a:xfrm>
            <a:off x="3598915" y="1046241"/>
            <a:ext cx="7747322" cy="51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4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20" y="2411648"/>
            <a:ext cx="2951603" cy="2196235"/>
          </a:xfrm>
        </p:spPr>
        <p:txBody>
          <a:bodyPr/>
          <a:lstStyle/>
          <a:p>
            <a:r>
              <a:rPr lang="en-US" dirty="0"/>
              <a:t>Login to Transport: </a:t>
            </a:r>
            <a:br>
              <a:rPr lang="en-US" dirty="0"/>
            </a:br>
            <a:r>
              <a:rPr lang="en-US" dirty="0"/>
              <a:t>Request will be finally delivered to Shelter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0CBAB7-5C6F-448C-BCDB-53C0449D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8354B-970C-4AF8-8C2B-7113694C3F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85"/>
          <a:stretch/>
        </p:blipFill>
        <p:spPr>
          <a:xfrm>
            <a:off x="3749047" y="957013"/>
            <a:ext cx="7747322" cy="50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9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20" y="2411648"/>
            <a:ext cx="2951603" cy="2196235"/>
          </a:xfrm>
        </p:spPr>
        <p:txBody>
          <a:bodyPr/>
          <a:lstStyle/>
          <a:p>
            <a:r>
              <a:rPr lang="en-US" dirty="0"/>
              <a:t>Login to </a:t>
            </a:r>
            <a:r>
              <a:rPr lang="en-US" dirty="0" err="1"/>
              <a:t>ShelterOfficer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The status will now be changed to “Qualified”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0CBAB7-5C6F-448C-BCDB-53C0449D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-139500"/>
            <a:ext cx="1143000" cy="1143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C6DB34E-A8C0-4051-A106-A79C7497F0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33"/>
          <a:stretch/>
        </p:blipFill>
        <p:spPr>
          <a:xfrm>
            <a:off x="3040283" y="1003500"/>
            <a:ext cx="8337631" cy="48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511" y="1386308"/>
            <a:ext cx="1964170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Apurva </a:t>
            </a:r>
            <a:br>
              <a:rPr lang="en-US" dirty="0"/>
            </a:br>
            <a:r>
              <a:rPr lang="en-US" dirty="0"/>
              <a:t>Zawar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2788" y="1939223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002920595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46884" y="2163104"/>
            <a:ext cx="2276316" cy="114866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Calibri Light"/>
              </a:rPr>
              <a:t>Graduate Student</a:t>
            </a:r>
          </a:p>
          <a:p>
            <a:r>
              <a:rPr lang="en-US" dirty="0">
                <a:cs typeface="Calibri Light"/>
              </a:rPr>
              <a:t>Information Systems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8345" y="1459753"/>
            <a:ext cx="1964171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Pooja</a:t>
            </a:r>
            <a:br>
              <a:rPr lang="en-US" dirty="0"/>
            </a:br>
            <a:r>
              <a:rPr lang="en-US" dirty="0"/>
              <a:t>Dhamne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9983" y="1994307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Calibri Light"/>
              </a:rPr>
              <a:t>002922247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09983" y="2181465"/>
            <a:ext cx="1963737" cy="11303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Graduate Student</a:t>
            </a:r>
          </a:p>
          <a:p>
            <a:r>
              <a:rPr lang="en-US" dirty="0">
                <a:ea typeface="+mn-lt"/>
                <a:cs typeface="+mn-lt"/>
              </a:rPr>
              <a:t>Information Systems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52746" y="1386308"/>
            <a:ext cx="1964170" cy="50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Sumedha</a:t>
            </a:r>
            <a:br>
              <a:rPr lang="en-US" dirty="0"/>
            </a:br>
            <a:r>
              <a:rPr lang="en-US" dirty="0"/>
              <a:t>Kasarla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52745" y="1962300"/>
            <a:ext cx="1964171" cy="216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002966691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3564" y="2181465"/>
            <a:ext cx="1981200" cy="113823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Graduate Student</a:t>
            </a:r>
          </a:p>
          <a:p>
            <a:r>
              <a:rPr lang="en-US" dirty="0">
                <a:ea typeface="+mn-lt"/>
                <a:cs typeface="+mn-lt"/>
              </a:rPr>
              <a:t>Information Systems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6112" y="50771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72F4E-E9A8-4A7A-A4F2-9A9504906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22" y="3156676"/>
            <a:ext cx="3263900" cy="3263900"/>
          </a:xfrm>
          <a:prstGeom prst="rect">
            <a:avLst/>
          </a:prstGeom>
        </p:spPr>
      </p:pic>
      <p:pic>
        <p:nvPicPr>
          <p:cNvPr id="25" name="Picture Placeholder 24" descr="A picture containing person, outdoor, plant&#10;&#10;Description automatically generated">
            <a:extLst>
              <a:ext uri="{FF2B5EF4-FFF2-40B4-BE49-F238E27FC236}">
                <a16:creationId xmlns:a16="http://schemas.microsoft.com/office/drawing/2014/main" id="{B18C5F8E-0662-4D54-A10B-6826CC70672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/>
          <a:stretch>
            <a:fillRect/>
          </a:stretch>
        </p:blipFill>
        <p:spPr>
          <a:xfrm>
            <a:off x="331438" y="1366335"/>
            <a:ext cx="1505966" cy="1505966"/>
          </a:xfrm>
        </p:spPr>
      </p:pic>
      <p:pic>
        <p:nvPicPr>
          <p:cNvPr id="29" name="Picture Placeholder 2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AD2BB529-74FD-40BC-8866-8A98EC0FCC1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/>
          <a:srcRect l="53" r="53"/>
          <a:stretch>
            <a:fillRect/>
          </a:stretch>
        </p:blipFill>
        <p:spPr>
          <a:xfrm>
            <a:off x="8154537" y="1341766"/>
            <a:ext cx="1505966" cy="1505966"/>
          </a:xfrm>
        </p:spPr>
      </p:pic>
      <p:pic>
        <p:nvPicPr>
          <p:cNvPr id="27" name="Picture Placeholder 2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02757179-585B-43AB-9D55-28A39308C58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/>
          <a:stretch>
            <a:fillRect/>
          </a:stretch>
        </p:blipFill>
        <p:spPr>
          <a:xfrm>
            <a:off x="4364302" y="1283666"/>
            <a:ext cx="1505966" cy="1505966"/>
          </a:xfrm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>
                <a:latin typeface="+mn-lt"/>
              </a:rPr>
              <a:t> Establishing the Funding Resources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target to hit up on </a:t>
            </a:r>
            <a:br>
              <a:rPr lang="en-US" dirty="0"/>
            </a:br>
            <a:r>
              <a:rPr lang="en-US" dirty="0"/>
              <a:t>Enterprises that are looking actively to donate to shelter organizations.</a:t>
            </a:r>
          </a:p>
          <a:p>
            <a:r>
              <a:rPr lang="en-US" dirty="0"/>
              <a:t>Only 10% fraction of donation shall be used for application deployment cost and maintenance cost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>
                <a:latin typeface="+mn-lt"/>
              </a:rPr>
              <a:t>Analyzing the Market opportunities 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Utilization of new market opportunities such as new enterprises in market establishing their channel</a:t>
            </a:r>
          </a:p>
          <a:p>
            <a:r>
              <a:rPr lang="en-US" dirty="0"/>
              <a:t>Active campaigns and food utilization monitory</a:t>
            </a:r>
            <a:br>
              <a:rPr lang="en-US" dirty="0"/>
            </a:br>
            <a:r>
              <a:rPr lang="en-US" dirty="0"/>
              <a:t>for covering new areas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83985" y="1647240"/>
            <a:ext cx="3012383" cy="730200"/>
          </a:xfrm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>
                <a:latin typeface="+mn-lt"/>
              </a:rPr>
              <a:t>Regular improvement and customizations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as per Customer needs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Ensuring timely sprint cycles for maintenance of application.</a:t>
            </a:r>
          </a:p>
          <a:p>
            <a:r>
              <a:rPr lang="en-US" dirty="0"/>
              <a:t>Monitoring customer feedback for process-flow improvement and enhancement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31" y="2210729"/>
            <a:ext cx="7467540" cy="1463680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Thank You 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3637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8" name="Picture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5CF6F1-CCBD-4625-8FA5-DF817CD212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t="23790" b="23790"/>
          <a:stretch>
            <a:fillRect/>
          </a:stretch>
        </p:blipFill>
        <p:spPr>
          <a:xfrm>
            <a:off x="8034528" y="2623409"/>
            <a:ext cx="1344168" cy="704088"/>
          </a:xfr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root cause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408218"/>
            <a:ext cx="2160294" cy="1022116"/>
          </a:xfrm>
        </p:spPr>
        <p:txBody>
          <a:bodyPr/>
          <a:lstStyle/>
          <a:p>
            <a:r>
              <a:rPr lang="en-US" dirty="0"/>
              <a:t>Improper categorization or collection of these people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lack of existence of an enterprise consolidating requests of food crisis suffering people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25" y="3408218"/>
            <a:ext cx="2160587" cy="504000"/>
          </a:xfrm>
        </p:spPr>
        <p:txBody>
          <a:bodyPr/>
          <a:lstStyle/>
          <a:p>
            <a:r>
              <a:rPr lang="en-US" dirty="0"/>
              <a:t>Lack of communication channels to reach out to NGOs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Lack of proper establishment of communication channel to different NGOs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Wastage of excess foods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Excess food by distributors is wasted since no requests has reached out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 proper request reach-outs on supplier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 inadequate supplies for food items ,Suppliers are not notified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Poor / Contaminated food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Harmful/ nutrient-less food causes malnutrition and other deficiency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95" y="2097552"/>
            <a:ext cx="609813" cy="585112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13757" y="2019799"/>
            <a:ext cx="705400" cy="68000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2579" y="2114975"/>
            <a:ext cx="884861" cy="810501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70862" y="2114976"/>
            <a:ext cx="848885" cy="81050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882898" y="1882642"/>
            <a:ext cx="1613753" cy="164916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49" y="2682664"/>
            <a:ext cx="1056313" cy="97755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69" y="2699807"/>
            <a:ext cx="1052484" cy="943267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19717" y="2416176"/>
            <a:ext cx="1225279" cy="118453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5956" y="2398679"/>
            <a:ext cx="1084971" cy="1150919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D62BF1-AA98-4B09-B52D-409E835D7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4869" y="-12278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build="p"/>
      <p:bldP spid="9" grpId="0" build="p"/>
      <p:bldP spid="4" grpId="0" build="p"/>
      <p:bldP spid="10" grpId="0" build="p"/>
      <p:bldP spid="5" grpId="0" build="p"/>
      <p:bldP spid="11" grpId="0" build="p"/>
      <p:bldP spid="6" grpId="0" build="p"/>
      <p:bldP spid="12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Paradigm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9350" y="3549295"/>
            <a:ext cx="2160294" cy="1022116"/>
          </a:xfrm>
        </p:spPr>
        <p:txBody>
          <a:bodyPr/>
          <a:lstStyle/>
          <a:p>
            <a:r>
              <a:rPr lang="en-US" dirty="0"/>
              <a:t>Categorization or collection of these people into Shelter Enterprise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5" y="3614703"/>
            <a:ext cx="2160587" cy="504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Bringing the right NGOs in network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with Right set of Distributors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Distributor’s chained network with Suppliers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Quality Check Enterprise assurance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96" y="1857694"/>
            <a:ext cx="804196" cy="955085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26769" y="2067766"/>
            <a:ext cx="1187883" cy="122503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16223" y="2067766"/>
            <a:ext cx="1136075" cy="1273491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89451" y="2280838"/>
            <a:ext cx="1044399" cy="853537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1003" y="2187999"/>
            <a:ext cx="1095207" cy="1194258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63" y="2582325"/>
            <a:ext cx="1058661" cy="95960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92B3C1-3013-4642-B5A9-18DBFF06D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4869" y="-139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Generating Request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Multiple requests generation, which will be passed to NGOs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68392"/>
          </a:xfrm>
        </p:spPr>
        <p:txBody>
          <a:bodyPr/>
          <a:lstStyle/>
          <a:p>
            <a:r>
              <a:rPr lang="en-US" dirty="0"/>
              <a:t>Passing the request to right enterprise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NGO contacting the right enterprises to get the request full-filled</a:t>
            </a:r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Quality evaluation of the request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Quality services carrying out tests on these request for ensuring the quality delivery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81423" y="1730894"/>
            <a:ext cx="1682345" cy="1896939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9293" y="2151841"/>
            <a:ext cx="1252639" cy="1185126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058B80-26FC-4C8A-BAE0-8A0D53B23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4869" y="-50930"/>
            <a:ext cx="1143000" cy="1143000"/>
          </a:xfrm>
          <a:prstGeom prst="rect">
            <a:avLst/>
          </a:prstGeom>
        </p:spPr>
      </p:pic>
      <p:pic>
        <p:nvPicPr>
          <p:cNvPr id="25" name="Picture Placeholder 24" descr="&#10;">
            <a:extLst>
              <a:ext uri="{FF2B5EF4-FFF2-40B4-BE49-F238E27FC236}">
                <a16:creationId xmlns:a16="http://schemas.microsoft.com/office/drawing/2014/main" id="{99027E85-C2AB-4924-B194-5B937A576CB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/>
          <a:srcRect l="16786" r="16786"/>
          <a:stretch>
            <a:fillRect/>
          </a:stretch>
        </p:blipFill>
        <p:spPr>
          <a:xfrm>
            <a:off x="7671886" y="1046241"/>
            <a:ext cx="4395983" cy="5108949"/>
          </a:xfrm>
        </p:spPr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build="p"/>
      <p:bldP spid="9" grpId="0" build="p"/>
      <p:bldP spid="4" grpId="0" build="p"/>
      <p:bldP spid="10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Request Generation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/>
              <a:t>The Food request will be generated from shelter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9969" y="2792188"/>
            <a:ext cx="3002400" cy="432000"/>
          </a:xfrm>
        </p:spPr>
        <p:txBody>
          <a:bodyPr/>
          <a:lstStyle/>
          <a:p>
            <a:r>
              <a:rPr lang="en-US" dirty="0"/>
              <a:t>Proper Network of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2"/>
            <a:ext cx="2728086" cy="1040457"/>
          </a:xfrm>
        </p:spPr>
        <p:txBody>
          <a:bodyPr/>
          <a:lstStyle/>
          <a:p>
            <a:r>
              <a:rPr lang="en-US" dirty="0"/>
              <a:t>The request generated will flow through a defined paradigm that shall ensure the request flow 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Features 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Email generation and Quality Report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563547-96EC-49D8-9E52-DC629A19D2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0" y="-13674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8" grpId="0" build="p"/>
      <p:bldP spid="9" grpId="0" build="p"/>
      <p:bldP spid="76" grpId="0" build="p"/>
      <p:bldP spid="10" grpId="0" build="p"/>
      <p:bldP spid="7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23" y="406023"/>
            <a:ext cx="11340000" cy="432000"/>
          </a:xfrm>
        </p:spPr>
        <p:txBody>
          <a:bodyPr/>
          <a:lstStyle/>
          <a:p>
            <a:r>
              <a:rPr lang="en-US" dirty="0"/>
              <a:t> Object Model</a:t>
            </a:r>
            <a:br>
              <a:rPr lang="en-US" dirty="0"/>
            </a:br>
            <a:r>
              <a:rPr lang="en-US" dirty="0"/>
              <a:t>     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951603" cy="490395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Paradigm  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277" y="1622084"/>
            <a:ext cx="2951163" cy="444023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>
              <a:cs typeface="Calibri Light"/>
            </a:endParaRPr>
          </a:p>
          <a:p>
            <a:r>
              <a:rPr lang="en-US" sz="1200" dirty="0">
                <a:cs typeface="Calibri Light"/>
              </a:rPr>
              <a:t>Network-&gt;enterprise-&gt;Organization</a:t>
            </a:r>
          </a:p>
          <a:p>
            <a:r>
              <a:rPr lang="en-US" sz="1200" dirty="0">
                <a:cs typeface="Calibri Light"/>
              </a:rPr>
              <a:t>Our  enterprises : </a:t>
            </a:r>
            <a:br>
              <a:rPr lang="en-US" sz="1200" dirty="0">
                <a:cs typeface="Calibri Light"/>
              </a:rPr>
            </a:b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 Shelter Enterprise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NGO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Distributor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Quality Check Enterprise </a:t>
            </a:r>
            <a:br>
              <a:rPr lang="en-US" sz="1200" dirty="0">
                <a:cs typeface="Calibri Light"/>
              </a:rPr>
            </a:br>
            <a:r>
              <a:rPr lang="en-US" sz="1200" dirty="0">
                <a:cs typeface="Calibri Light"/>
              </a:rPr>
              <a:t>Supplier Enterprise </a:t>
            </a:r>
          </a:p>
          <a:p>
            <a:r>
              <a:rPr lang="en-US" sz="1200" dirty="0">
                <a:ea typeface="+mn-lt"/>
                <a:cs typeface="+mn-lt"/>
              </a:rPr>
              <a:t>Our 8 organizations : </a:t>
            </a:r>
            <a:br>
              <a:rPr lang="en-US" sz="1200" dirty="0">
                <a:ea typeface="+mn-lt"/>
                <a:cs typeface="+mn-lt"/>
              </a:rPr>
            </a:b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Shelter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NGO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Distributor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Quality Check Organization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Supplier Organization                                      Grocery Organization                                       Packaging Organization                                    Transport Organization                                    </a:t>
            </a:r>
          </a:p>
          <a:p>
            <a:pPr marL="0" indent="0">
              <a:buNone/>
            </a:pP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200" dirty="0">
                <a:cs typeface="Calibri Light"/>
              </a:rPr>
            </a:br>
            <a:endParaRPr lang="en-US" sz="1200" dirty="0">
              <a:cs typeface="Calibri Light"/>
            </a:endParaRP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206" y="1315744"/>
            <a:ext cx="6420135" cy="44402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B29D96-D93D-438B-96BE-E59518A09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869" y="-265200"/>
            <a:ext cx="1143000" cy="1143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3056C58A-F8D5-4D09-A4C3-727EF7F63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224" t="-1239" r="12276" b="31982"/>
          <a:stretch/>
        </p:blipFill>
        <p:spPr>
          <a:xfrm>
            <a:off x="3090087" y="941814"/>
            <a:ext cx="8106018" cy="51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3536C22E-2F83-4B26-B6D5-03C94D479B35}"/>
              </a:ext>
            </a:extLst>
          </p:cNvPr>
          <p:cNvSpPr/>
          <p:nvPr/>
        </p:nvSpPr>
        <p:spPr>
          <a:xfrm>
            <a:off x="4916488" y="2912895"/>
            <a:ext cx="856584" cy="800444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Persona Analysis Slides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814F368-AC5F-443F-A9DA-6DD3D2008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224" y="2060848"/>
            <a:ext cx="2256642" cy="225120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B04AC72-B073-4110-8E89-C597D7E5C15A}"/>
              </a:ext>
            </a:extLst>
          </p:cNvPr>
          <p:cNvSpPr>
            <a:spLocks/>
          </p:cNvSpPr>
          <p:nvPr/>
        </p:nvSpPr>
        <p:spPr bwMode="auto">
          <a:xfrm>
            <a:off x="9767528" y="2211109"/>
            <a:ext cx="1338755" cy="1178974"/>
          </a:xfrm>
          <a:custGeom>
            <a:avLst/>
            <a:gdLst>
              <a:gd name="T0" fmla="*/ 316 w 1452"/>
              <a:gd name="T1" fmla="*/ 1281 h 1282"/>
              <a:gd name="T2" fmla="*/ 270 w 1452"/>
              <a:gd name="T3" fmla="*/ 321 h 1282"/>
              <a:gd name="T4" fmla="*/ 726 w 1452"/>
              <a:gd name="T5" fmla="*/ 43 h 1282"/>
              <a:gd name="T6" fmla="*/ 1182 w 1452"/>
              <a:gd name="T7" fmla="*/ 321 h 1282"/>
              <a:gd name="T8" fmla="*/ 1135 w 1452"/>
              <a:gd name="T9" fmla="*/ 1281 h 1282"/>
              <a:gd name="T10" fmla="*/ 726 w 1452"/>
              <a:gd name="T11" fmla="*/ 1282 h 1282"/>
              <a:gd name="T12" fmla="*/ 316 w 1452"/>
              <a:gd name="T13" fmla="*/ 1281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2" h="1282">
                <a:moveTo>
                  <a:pt x="316" y="1281"/>
                </a:moveTo>
                <a:cubicBezTo>
                  <a:pt x="214" y="1023"/>
                  <a:pt x="0" y="790"/>
                  <a:pt x="270" y="321"/>
                </a:cubicBezTo>
                <a:cubicBezTo>
                  <a:pt x="381" y="128"/>
                  <a:pt x="550" y="0"/>
                  <a:pt x="726" y="43"/>
                </a:cubicBezTo>
                <a:cubicBezTo>
                  <a:pt x="901" y="0"/>
                  <a:pt x="1071" y="128"/>
                  <a:pt x="1182" y="321"/>
                </a:cubicBezTo>
                <a:cubicBezTo>
                  <a:pt x="1452" y="790"/>
                  <a:pt x="1237" y="1023"/>
                  <a:pt x="1135" y="1281"/>
                </a:cubicBezTo>
                <a:cubicBezTo>
                  <a:pt x="726" y="1282"/>
                  <a:pt x="726" y="1282"/>
                  <a:pt x="726" y="1282"/>
                </a:cubicBezTo>
                <a:cubicBezTo>
                  <a:pt x="316" y="1281"/>
                  <a:pt x="316" y="1281"/>
                  <a:pt x="316" y="12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EA4F29A-6104-4F87-B67D-7A7450889ECA}"/>
              </a:ext>
            </a:extLst>
          </p:cNvPr>
          <p:cNvSpPr>
            <a:spLocks/>
          </p:cNvSpPr>
          <p:nvPr/>
        </p:nvSpPr>
        <p:spPr bwMode="auto">
          <a:xfrm>
            <a:off x="9726733" y="3260220"/>
            <a:ext cx="1417625" cy="1051830"/>
          </a:xfrm>
          <a:custGeom>
            <a:avLst/>
            <a:gdLst>
              <a:gd name="T0" fmla="*/ 80 w 1538"/>
              <a:gd name="T1" fmla="*/ 542 h 1144"/>
              <a:gd name="T2" fmla="*/ 0 w 1538"/>
              <a:gd name="T3" fmla="*/ 872 h 1144"/>
              <a:gd name="T4" fmla="*/ 769 w 1538"/>
              <a:gd name="T5" fmla="*/ 1144 h 1144"/>
              <a:gd name="T6" fmla="*/ 1538 w 1538"/>
              <a:gd name="T7" fmla="*/ 872 h 1144"/>
              <a:gd name="T8" fmla="*/ 1458 w 1538"/>
              <a:gd name="T9" fmla="*/ 542 h 1144"/>
              <a:gd name="T10" fmla="*/ 938 w 1538"/>
              <a:gd name="T11" fmla="*/ 0 h 1144"/>
              <a:gd name="T12" fmla="*/ 766 w 1538"/>
              <a:gd name="T13" fmla="*/ 74 h 1144"/>
              <a:gd name="T14" fmla="*/ 600 w 1538"/>
              <a:gd name="T15" fmla="*/ 5 h 1144"/>
              <a:gd name="T16" fmla="*/ 80 w 1538"/>
              <a:gd name="T17" fmla="*/ 542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8" h="1144">
                <a:moveTo>
                  <a:pt x="80" y="542"/>
                </a:moveTo>
                <a:cubicBezTo>
                  <a:pt x="67" y="563"/>
                  <a:pt x="35" y="739"/>
                  <a:pt x="0" y="872"/>
                </a:cubicBezTo>
                <a:cubicBezTo>
                  <a:pt x="210" y="1042"/>
                  <a:pt x="478" y="1144"/>
                  <a:pt x="769" y="1144"/>
                </a:cubicBezTo>
                <a:cubicBezTo>
                  <a:pt x="1060" y="1144"/>
                  <a:pt x="1328" y="1042"/>
                  <a:pt x="1538" y="872"/>
                </a:cubicBezTo>
                <a:cubicBezTo>
                  <a:pt x="1503" y="739"/>
                  <a:pt x="1471" y="563"/>
                  <a:pt x="1458" y="542"/>
                </a:cubicBezTo>
                <a:cubicBezTo>
                  <a:pt x="1261" y="225"/>
                  <a:pt x="958" y="364"/>
                  <a:pt x="938" y="0"/>
                </a:cubicBezTo>
                <a:cubicBezTo>
                  <a:pt x="938" y="0"/>
                  <a:pt x="840" y="73"/>
                  <a:pt x="766" y="74"/>
                </a:cubicBezTo>
                <a:cubicBezTo>
                  <a:pt x="691" y="74"/>
                  <a:pt x="600" y="5"/>
                  <a:pt x="600" y="5"/>
                </a:cubicBezTo>
                <a:cubicBezTo>
                  <a:pt x="580" y="368"/>
                  <a:pt x="277" y="225"/>
                  <a:pt x="80" y="542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BB749719-4FCD-4681-8430-B73E7DE60E69}"/>
              </a:ext>
            </a:extLst>
          </p:cNvPr>
          <p:cNvSpPr>
            <a:spLocks/>
          </p:cNvSpPr>
          <p:nvPr/>
        </p:nvSpPr>
        <p:spPr bwMode="auto">
          <a:xfrm>
            <a:off x="10275425" y="3260220"/>
            <a:ext cx="320920" cy="130544"/>
          </a:xfrm>
          <a:custGeom>
            <a:avLst/>
            <a:gdLst>
              <a:gd name="T0" fmla="*/ 348 w 348"/>
              <a:gd name="T1" fmla="*/ 52 h 142"/>
              <a:gd name="T2" fmla="*/ 343 w 348"/>
              <a:gd name="T3" fmla="*/ 0 h 142"/>
              <a:gd name="T4" fmla="*/ 171 w 348"/>
              <a:gd name="T5" fmla="*/ 74 h 142"/>
              <a:gd name="T6" fmla="*/ 5 w 348"/>
              <a:gd name="T7" fmla="*/ 5 h 142"/>
              <a:gd name="T8" fmla="*/ 0 w 348"/>
              <a:gd name="T9" fmla="*/ 57 h 142"/>
              <a:gd name="T10" fmla="*/ 6 w 348"/>
              <a:gd name="T11" fmla="*/ 61 h 142"/>
              <a:gd name="T12" fmla="*/ 6 w 348"/>
              <a:gd name="T13" fmla="*/ 62 h 142"/>
              <a:gd name="T14" fmla="*/ 171 w 348"/>
              <a:gd name="T15" fmla="*/ 141 h 142"/>
              <a:gd name="T16" fmla="*/ 335 w 348"/>
              <a:gd name="T17" fmla="*/ 62 h 142"/>
              <a:gd name="T18" fmla="*/ 335 w 348"/>
              <a:gd name="T19" fmla="*/ 61 h 142"/>
              <a:gd name="T20" fmla="*/ 348 w 348"/>
              <a:gd name="T21" fmla="*/ 5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8" h="142">
                <a:moveTo>
                  <a:pt x="348" y="52"/>
                </a:moveTo>
                <a:cubicBezTo>
                  <a:pt x="345" y="36"/>
                  <a:pt x="344" y="19"/>
                  <a:pt x="343" y="0"/>
                </a:cubicBezTo>
                <a:cubicBezTo>
                  <a:pt x="343" y="0"/>
                  <a:pt x="245" y="73"/>
                  <a:pt x="171" y="74"/>
                </a:cubicBezTo>
                <a:cubicBezTo>
                  <a:pt x="96" y="74"/>
                  <a:pt x="5" y="5"/>
                  <a:pt x="5" y="5"/>
                </a:cubicBezTo>
                <a:cubicBezTo>
                  <a:pt x="4" y="24"/>
                  <a:pt x="2" y="41"/>
                  <a:pt x="0" y="57"/>
                </a:cubicBezTo>
                <a:cubicBezTo>
                  <a:pt x="2" y="58"/>
                  <a:pt x="4" y="60"/>
                  <a:pt x="6" y="61"/>
                </a:cubicBezTo>
                <a:cubicBezTo>
                  <a:pt x="6" y="62"/>
                  <a:pt x="6" y="62"/>
                  <a:pt x="6" y="62"/>
                </a:cubicBezTo>
                <a:cubicBezTo>
                  <a:pt x="11" y="67"/>
                  <a:pt x="99" y="142"/>
                  <a:pt x="171" y="141"/>
                </a:cubicBezTo>
                <a:cubicBezTo>
                  <a:pt x="243" y="142"/>
                  <a:pt x="330" y="67"/>
                  <a:pt x="335" y="62"/>
                </a:cubicBezTo>
                <a:cubicBezTo>
                  <a:pt x="335" y="61"/>
                  <a:pt x="335" y="61"/>
                  <a:pt x="335" y="61"/>
                </a:cubicBezTo>
                <a:cubicBezTo>
                  <a:pt x="340" y="58"/>
                  <a:pt x="344" y="55"/>
                  <a:pt x="348" y="52"/>
                </a:cubicBezTo>
                <a:close/>
              </a:path>
            </a:pathLst>
          </a:custGeom>
          <a:solidFill>
            <a:srgbClr val="FEAA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D26D5C-F55D-4DBA-A5AA-4AC4AE77A8BC}"/>
              </a:ext>
            </a:extLst>
          </p:cNvPr>
          <p:cNvSpPr>
            <a:spLocks/>
          </p:cNvSpPr>
          <p:nvPr/>
        </p:nvSpPr>
        <p:spPr bwMode="auto">
          <a:xfrm>
            <a:off x="10097288" y="2604782"/>
            <a:ext cx="670397" cy="723431"/>
          </a:xfrm>
          <a:custGeom>
            <a:avLst/>
            <a:gdLst>
              <a:gd name="T0" fmla="*/ 199 w 727"/>
              <a:gd name="T1" fmla="*/ 718 h 787"/>
              <a:gd name="T2" fmla="*/ 364 w 727"/>
              <a:gd name="T3" fmla="*/ 787 h 787"/>
              <a:gd name="T4" fmla="*/ 528 w 727"/>
              <a:gd name="T5" fmla="*/ 718 h 787"/>
              <a:gd name="T6" fmla="*/ 706 w 727"/>
              <a:gd name="T7" fmla="*/ 265 h 787"/>
              <a:gd name="T8" fmla="*/ 385 w 727"/>
              <a:gd name="T9" fmla="*/ 0 h 787"/>
              <a:gd name="T10" fmla="*/ 21 w 727"/>
              <a:gd name="T11" fmla="*/ 292 h 787"/>
              <a:gd name="T12" fmla="*/ 199 w 727"/>
              <a:gd name="T13" fmla="*/ 718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787">
                <a:moveTo>
                  <a:pt x="199" y="718"/>
                </a:moveTo>
                <a:cubicBezTo>
                  <a:pt x="204" y="722"/>
                  <a:pt x="292" y="787"/>
                  <a:pt x="364" y="787"/>
                </a:cubicBezTo>
                <a:cubicBezTo>
                  <a:pt x="436" y="787"/>
                  <a:pt x="523" y="722"/>
                  <a:pt x="528" y="718"/>
                </a:cubicBezTo>
                <a:cubicBezTo>
                  <a:pt x="637" y="655"/>
                  <a:pt x="727" y="468"/>
                  <a:pt x="706" y="265"/>
                </a:cubicBezTo>
                <a:cubicBezTo>
                  <a:pt x="690" y="99"/>
                  <a:pt x="510" y="342"/>
                  <a:pt x="385" y="0"/>
                </a:cubicBezTo>
                <a:cubicBezTo>
                  <a:pt x="208" y="371"/>
                  <a:pt x="40" y="151"/>
                  <a:pt x="21" y="292"/>
                </a:cubicBezTo>
                <a:cubicBezTo>
                  <a:pt x="0" y="447"/>
                  <a:pt x="87" y="642"/>
                  <a:pt x="199" y="718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40AB53C7-64C2-41B0-8233-1ED8B6BAF4FA}"/>
              </a:ext>
            </a:extLst>
          </p:cNvPr>
          <p:cNvSpPr>
            <a:spLocks/>
          </p:cNvSpPr>
          <p:nvPr/>
        </p:nvSpPr>
        <p:spPr bwMode="auto">
          <a:xfrm>
            <a:off x="9726053" y="3495472"/>
            <a:ext cx="1419665" cy="816579"/>
          </a:xfrm>
          <a:custGeom>
            <a:avLst/>
            <a:gdLst>
              <a:gd name="T0" fmla="*/ 459 w 1540"/>
              <a:gd name="T1" fmla="*/ 9 h 888"/>
              <a:gd name="T2" fmla="*/ 81 w 1540"/>
              <a:gd name="T3" fmla="*/ 188 h 888"/>
              <a:gd name="T4" fmla="*/ 0 w 1540"/>
              <a:gd name="T5" fmla="*/ 615 h 888"/>
              <a:gd name="T6" fmla="*/ 770 w 1540"/>
              <a:gd name="T7" fmla="*/ 888 h 888"/>
              <a:gd name="T8" fmla="*/ 1540 w 1540"/>
              <a:gd name="T9" fmla="*/ 615 h 888"/>
              <a:gd name="T10" fmla="*/ 1459 w 1540"/>
              <a:gd name="T11" fmla="*/ 188 h 888"/>
              <a:gd name="T12" fmla="*/ 1073 w 1540"/>
              <a:gd name="T13" fmla="*/ 0 h 888"/>
              <a:gd name="T14" fmla="*/ 459 w 1540"/>
              <a:gd name="T15" fmla="*/ 9 h 888"/>
              <a:gd name="T16" fmla="*/ 459 w 1540"/>
              <a:gd name="T17" fmla="*/ 9 h 888"/>
              <a:gd name="T18" fmla="*/ 459 w 1540"/>
              <a:gd name="T19" fmla="*/ 9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40" h="888">
                <a:moveTo>
                  <a:pt x="459" y="9"/>
                </a:moveTo>
                <a:cubicBezTo>
                  <a:pt x="352" y="66"/>
                  <a:pt x="156" y="68"/>
                  <a:pt x="81" y="188"/>
                </a:cubicBezTo>
                <a:cubicBezTo>
                  <a:pt x="68" y="209"/>
                  <a:pt x="35" y="464"/>
                  <a:pt x="0" y="615"/>
                </a:cubicBezTo>
                <a:cubicBezTo>
                  <a:pt x="210" y="786"/>
                  <a:pt x="478" y="888"/>
                  <a:pt x="770" y="888"/>
                </a:cubicBezTo>
                <a:cubicBezTo>
                  <a:pt x="1062" y="888"/>
                  <a:pt x="1330" y="786"/>
                  <a:pt x="1540" y="615"/>
                </a:cubicBezTo>
                <a:cubicBezTo>
                  <a:pt x="1504" y="464"/>
                  <a:pt x="1468" y="211"/>
                  <a:pt x="1459" y="188"/>
                </a:cubicBezTo>
                <a:cubicBezTo>
                  <a:pt x="1409" y="63"/>
                  <a:pt x="1180" y="58"/>
                  <a:pt x="1073" y="0"/>
                </a:cubicBezTo>
                <a:cubicBezTo>
                  <a:pt x="906" y="605"/>
                  <a:pt x="658" y="646"/>
                  <a:pt x="459" y="9"/>
                </a:cubicBezTo>
                <a:cubicBezTo>
                  <a:pt x="459" y="9"/>
                  <a:pt x="459" y="9"/>
                  <a:pt x="459" y="9"/>
                </a:cubicBezTo>
                <a:cubicBezTo>
                  <a:pt x="459" y="9"/>
                  <a:pt x="459" y="9"/>
                  <a:pt x="459" y="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96122D0-FFD8-420E-9270-52BCC021B4A6}"/>
              </a:ext>
            </a:extLst>
          </p:cNvPr>
          <p:cNvSpPr>
            <a:spLocks/>
          </p:cNvSpPr>
          <p:nvPr/>
        </p:nvSpPr>
        <p:spPr bwMode="auto">
          <a:xfrm>
            <a:off x="9995299" y="3448556"/>
            <a:ext cx="437866" cy="488860"/>
          </a:xfrm>
          <a:custGeom>
            <a:avLst/>
            <a:gdLst>
              <a:gd name="T0" fmla="*/ 238 w 475"/>
              <a:gd name="T1" fmla="*/ 0 h 531"/>
              <a:gd name="T2" fmla="*/ 475 w 475"/>
              <a:gd name="T3" fmla="*/ 523 h 531"/>
              <a:gd name="T4" fmla="*/ 0 w 475"/>
              <a:gd name="T5" fmla="*/ 169 h 531"/>
              <a:gd name="T6" fmla="*/ 238 w 475"/>
              <a:gd name="T7" fmla="*/ 0 h 531"/>
              <a:gd name="T8" fmla="*/ 238 w 475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5" h="531">
                <a:moveTo>
                  <a:pt x="238" y="0"/>
                </a:moveTo>
                <a:cubicBezTo>
                  <a:pt x="231" y="188"/>
                  <a:pt x="263" y="455"/>
                  <a:pt x="475" y="523"/>
                </a:cubicBezTo>
                <a:cubicBezTo>
                  <a:pt x="276" y="531"/>
                  <a:pt x="147" y="245"/>
                  <a:pt x="0" y="169"/>
                </a:cubicBezTo>
                <a:cubicBezTo>
                  <a:pt x="238" y="0"/>
                  <a:pt x="238" y="0"/>
                  <a:pt x="238" y="0"/>
                </a:cubicBezTo>
                <a:cubicBezTo>
                  <a:pt x="238" y="0"/>
                  <a:pt x="238" y="0"/>
                  <a:pt x="23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E3FB6AE9-FC61-4F07-AEE0-A0D8E6478B5E}"/>
              </a:ext>
            </a:extLst>
          </p:cNvPr>
          <p:cNvSpPr>
            <a:spLocks/>
          </p:cNvSpPr>
          <p:nvPr/>
        </p:nvSpPr>
        <p:spPr bwMode="auto">
          <a:xfrm>
            <a:off x="10433165" y="3448556"/>
            <a:ext cx="458944" cy="488860"/>
          </a:xfrm>
          <a:custGeom>
            <a:avLst/>
            <a:gdLst>
              <a:gd name="T0" fmla="*/ 248 w 498"/>
              <a:gd name="T1" fmla="*/ 0 h 531"/>
              <a:gd name="T2" fmla="*/ 0 w 498"/>
              <a:gd name="T3" fmla="*/ 523 h 531"/>
              <a:gd name="T4" fmla="*/ 498 w 498"/>
              <a:gd name="T5" fmla="*/ 169 h 531"/>
              <a:gd name="T6" fmla="*/ 248 w 498"/>
              <a:gd name="T7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8" h="531">
                <a:moveTo>
                  <a:pt x="248" y="0"/>
                </a:moveTo>
                <a:cubicBezTo>
                  <a:pt x="255" y="188"/>
                  <a:pt x="221" y="455"/>
                  <a:pt x="0" y="523"/>
                </a:cubicBezTo>
                <a:cubicBezTo>
                  <a:pt x="208" y="531"/>
                  <a:pt x="344" y="245"/>
                  <a:pt x="498" y="169"/>
                </a:cubicBezTo>
                <a:cubicBezTo>
                  <a:pt x="248" y="0"/>
                  <a:pt x="248" y="0"/>
                  <a:pt x="24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936875-3480-45C7-8BBA-276CE1FC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23" y="2060848"/>
            <a:ext cx="2256642" cy="225120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7FDCF7E-2830-41D7-8CB5-E9D15C215B69}"/>
              </a:ext>
            </a:extLst>
          </p:cNvPr>
          <p:cNvSpPr>
            <a:spLocks/>
          </p:cNvSpPr>
          <p:nvPr/>
        </p:nvSpPr>
        <p:spPr bwMode="auto">
          <a:xfrm>
            <a:off x="1778865" y="3670209"/>
            <a:ext cx="14958" cy="2040"/>
          </a:xfrm>
          <a:custGeom>
            <a:avLst/>
            <a:gdLst>
              <a:gd name="T0" fmla="*/ 16 w 16"/>
              <a:gd name="T1" fmla="*/ 0 h 2"/>
              <a:gd name="T2" fmla="*/ 8 w 16"/>
              <a:gd name="T3" fmla="*/ 2 h 2"/>
              <a:gd name="T4" fmla="*/ 0 w 16"/>
              <a:gd name="T5" fmla="*/ 0 h 2"/>
              <a:gd name="T6" fmla="*/ 16 w 16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2">
                <a:moveTo>
                  <a:pt x="16" y="0"/>
                </a:moveTo>
                <a:cubicBezTo>
                  <a:pt x="14" y="0"/>
                  <a:pt x="12" y="2"/>
                  <a:pt x="8" y="2"/>
                </a:cubicBezTo>
                <a:cubicBezTo>
                  <a:pt x="6" y="2"/>
                  <a:pt x="4" y="0"/>
                  <a:pt x="0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6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1739F5A-C222-45A5-A0AC-023F0314FEA3}"/>
              </a:ext>
            </a:extLst>
          </p:cNvPr>
          <p:cNvSpPr>
            <a:spLocks/>
          </p:cNvSpPr>
          <p:nvPr/>
        </p:nvSpPr>
        <p:spPr bwMode="auto">
          <a:xfrm>
            <a:off x="876616" y="3544426"/>
            <a:ext cx="1819456" cy="767625"/>
          </a:xfrm>
          <a:custGeom>
            <a:avLst/>
            <a:gdLst>
              <a:gd name="T0" fmla="*/ 1974 w 1974"/>
              <a:gd name="T1" fmla="*/ 334 h 835"/>
              <a:gd name="T2" fmla="*/ 987 w 1974"/>
              <a:gd name="T3" fmla="*/ 835 h 835"/>
              <a:gd name="T4" fmla="*/ 0 w 1974"/>
              <a:gd name="T5" fmla="*/ 334 h 835"/>
              <a:gd name="T6" fmla="*/ 605 w 1974"/>
              <a:gd name="T7" fmla="*/ 0 h 835"/>
              <a:gd name="T8" fmla="*/ 663 w 1974"/>
              <a:gd name="T9" fmla="*/ 324 h 835"/>
              <a:gd name="T10" fmla="*/ 985 w 1974"/>
              <a:gd name="T11" fmla="*/ 139 h 835"/>
              <a:gd name="T12" fmla="*/ 1309 w 1974"/>
              <a:gd name="T13" fmla="*/ 324 h 835"/>
              <a:gd name="T14" fmla="*/ 1367 w 1974"/>
              <a:gd name="T15" fmla="*/ 0 h 835"/>
              <a:gd name="T16" fmla="*/ 1974 w 1974"/>
              <a:gd name="T17" fmla="*/ 334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74" h="835">
                <a:moveTo>
                  <a:pt x="1974" y="334"/>
                </a:moveTo>
                <a:cubicBezTo>
                  <a:pt x="1752" y="636"/>
                  <a:pt x="1392" y="835"/>
                  <a:pt x="987" y="835"/>
                </a:cubicBezTo>
                <a:cubicBezTo>
                  <a:pt x="582" y="835"/>
                  <a:pt x="224" y="638"/>
                  <a:pt x="0" y="334"/>
                </a:cubicBezTo>
                <a:cubicBezTo>
                  <a:pt x="174" y="149"/>
                  <a:pt x="409" y="50"/>
                  <a:pt x="605" y="0"/>
                </a:cubicBezTo>
                <a:cubicBezTo>
                  <a:pt x="588" y="141"/>
                  <a:pt x="661" y="330"/>
                  <a:pt x="663" y="324"/>
                </a:cubicBezTo>
                <a:cubicBezTo>
                  <a:pt x="736" y="155"/>
                  <a:pt x="985" y="139"/>
                  <a:pt x="985" y="139"/>
                </a:cubicBezTo>
                <a:cubicBezTo>
                  <a:pt x="985" y="139"/>
                  <a:pt x="1234" y="153"/>
                  <a:pt x="1309" y="324"/>
                </a:cubicBezTo>
                <a:cubicBezTo>
                  <a:pt x="1311" y="328"/>
                  <a:pt x="1384" y="141"/>
                  <a:pt x="1367" y="0"/>
                </a:cubicBezTo>
                <a:cubicBezTo>
                  <a:pt x="1565" y="50"/>
                  <a:pt x="1801" y="149"/>
                  <a:pt x="1974" y="33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5524929-BFA9-4023-802E-42717B216DAD}"/>
              </a:ext>
            </a:extLst>
          </p:cNvPr>
          <p:cNvSpPr>
            <a:spLocks/>
          </p:cNvSpPr>
          <p:nvPr/>
        </p:nvSpPr>
        <p:spPr bwMode="auto">
          <a:xfrm>
            <a:off x="1506219" y="3291497"/>
            <a:ext cx="561611" cy="378713"/>
          </a:xfrm>
          <a:custGeom>
            <a:avLst/>
            <a:gdLst>
              <a:gd name="T0" fmla="*/ 609 w 609"/>
              <a:gd name="T1" fmla="*/ 146 h 412"/>
              <a:gd name="T2" fmla="*/ 609 w 609"/>
              <a:gd name="T3" fmla="*/ 146 h 412"/>
              <a:gd name="T4" fmla="*/ 312 w 609"/>
              <a:gd name="T5" fmla="*/ 412 h 412"/>
              <a:gd name="T6" fmla="*/ 296 w 609"/>
              <a:gd name="T7" fmla="*/ 412 h 412"/>
              <a:gd name="T8" fmla="*/ 0 w 609"/>
              <a:gd name="T9" fmla="*/ 146 h 412"/>
              <a:gd name="T10" fmla="*/ 0 w 609"/>
              <a:gd name="T11" fmla="*/ 146 h 412"/>
              <a:gd name="T12" fmla="*/ 34 w 609"/>
              <a:gd name="T13" fmla="*/ 0 h 412"/>
              <a:gd name="T14" fmla="*/ 304 w 609"/>
              <a:gd name="T15" fmla="*/ 144 h 412"/>
              <a:gd name="T16" fmla="*/ 574 w 609"/>
              <a:gd name="T17" fmla="*/ 0 h 412"/>
              <a:gd name="T18" fmla="*/ 609 w 609"/>
              <a:gd name="T19" fmla="*/ 14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9" h="412">
                <a:moveTo>
                  <a:pt x="609" y="146"/>
                </a:moveTo>
                <a:cubicBezTo>
                  <a:pt x="609" y="146"/>
                  <a:pt x="609" y="146"/>
                  <a:pt x="609" y="146"/>
                </a:cubicBezTo>
                <a:cubicBezTo>
                  <a:pt x="609" y="171"/>
                  <a:pt x="593" y="304"/>
                  <a:pt x="312" y="412"/>
                </a:cubicBezTo>
                <a:cubicBezTo>
                  <a:pt x="296" y="412"/>
                  <a:pt x="296" y="412"/>
                  <a:pt x="296" y="412"/>
                </a:cubicBezTo>
                <a:cubicBezTo>
                  <a:pt x="15" y="304"/>
                  <a:pt x="0" y="171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1" y="96"/>
                  <a:pt x="13" y="46"/>
                  <a:pt x="34" y="0"/>
                </a:cubicBezTo>
                <a:cubicBezTo>
                  <a:pt x="111" y="86"/>
                  <a:pt x="204" y="144"/>
                  <a:pt x="304" y="144"/>
                </a:cubicBezTo>
                <a:cubicBezTo>
                  <a:pt x="402" y="144"/>
                  <a:pt x="497" y="88"/>
                  <a:pt x="574" y="0"/>
                </a:cubicBezTo>
                <a:cubicBezTo>
                  <a:pt x="595" y="46"/>
                  <a:pt x="609" y="96"/>
                  <a:pt x="609" y="146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1505CA3-33ED-47AE-A805-98C0C9105B0E}"/>
              </a:ext>
            </a:extLst>
          </p:cNvPr>
          <p:cNvSpPr>
            <a:spLocks/>
          </p:cNvSpPr>
          <p:nvPr/>
        </p:nvSpPr>
        <p:spPr bwMode="auto">
          <a:xfrm>
            <a:off x="1631323" y="3672250"/>
            <a:ext cx="310042" cy="152981"/>
          </a:xfrm>
          <a:custGeom>
            <a:avLst/>
            <a:gdLst>
              <a:gd name="T0" fmla="*/ 336 w 336"/>
              <a:gd name="T1" fmla="*/ 43 h 166"/>
              <a:gd name="T2" fmla="*/ 274 w 336"/>
              <a:gd name="T3" fmla="*/ 166 h 166"/>
              <a:gd name="T4" fmla="*/ 62 w 336"/>
              <a:gd name="T5" fmla="*/ 166 h 166"/>
              <a:gd name="T6" fmla="*/ 0 w 336"/>
              <a:gd name="T7" fmla="*/ 43 h 166"/>
              <a:gd name="T8" fmla="*/ 168 w 336"/>
              <a:gd name="T9" fmla="*/ 0 h 166"/>
              <a:gd name="T10" fmla="*/ 336 w 336"/>
              <a:gd name="T11" fmla="*/ 4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6" h="166">
                <a:moveTo>
                  <a:pt x="336" y="43"/>
                </a:moveTo>
                <a:cubicBezTo>
                  <a:pt x="274" y="166"/>
                  <a:pt x="274" y="166"/>
                  <a:pt x="274" y="166"/>
                </a:cubicBezTo>
                <a:cubicBezTo>
                  <a:pt x="62" y="166"/>
                  <a:pt x="62" y="166"/>
                  <a:pt x="62" y="166"/>
                </a:cubicBezTo>
                <a:cubicBezTo>
                  <a:pt x="0" y="43"/>
                  <a:pt x="0" y="43"/>
                  <a:pt x="0" y="43"/>
                </a:cubicBezTo>
                <a:cubicBezTo>
                  <a:pt x="85" y="6"/>
                  <a:pt x="168" y="0"/>
                  <a:pt x="168" y="0"/>
                </a:cubicBezTo>
                <a:cubicBezTo>
                  <a:pt x="168" y="0"/>
                  <a:pt x="253" y="6"/>
                  <a:pt x="336" y="4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7FEA8F7-4AFB-4DE9-9DBD-F94D5E32A5B5}"/>
              </a:ext>
            </a:extLst>
          </p:cNvPr>
          <p:cNvSpPr>
            <a:spLocks/>
          </p:cNvSpPr>
          <p:nvPr/>
        </p:nvSpPr>
        <p:spPr bwMode="auto">
          <a:xfrm>
            <a:off x="1628604" y="3826590"/>
            <a:ext cx="318881" cy="485460"/>
          </a:xfrm>
          <a:custGeom>
            <a:avLst/>
            <a:gdLst>
              <a:gd name="T0" fmla="*/ 0 w 346"/>
              <a:gd name="T1" fmla="*/ 516 h 528"/>
              <a:gd name="T2" fmla="*/ 173 w 346"/>
              <a:gd name="T3" fmla="*/ 528 h 528"/>
              <a:gd name="T4" fmla="*/ 346 w 346"/>
              <a:gd name="T5" fmla="*/ 516 h 528"/>
              <a:gd name="T6" fmla="*/ 279 w 346"/>
              <a:gd name="T7" fmla="*/ 0 h 528"/>
              <a:gd name="T8" fmla="*/ 67 w 346"/>
              <a:gd name="T9" fmla="*/ 0 h 528"/>
              <a:gd name="T10" fmla="*/ 0 w 346"/>
              <a:gd name="T11" fmla="*/ 51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528">
                <a:moveTo>
                  <a:pt x="0" y="516"/>
                </a:moveTo>
                <a:cubicBezTo>
                  <a:pt x="55" y="524"/>
                  <a:pt x="113" y="528"/>
                  <a:pt x="173" y="528"/>
                </a:cubicBezTo>
                <a:cubicBezTo>
                  <a:pt x="231" y="528"/>
                  <a:pt x="289" y="524"/>
                  <a:pt x="346" y="516"/>
                </a:cubicBezTo>
                <a:cubicBezTo>
                  <a:pt x="279" y="0"/>
                  <a:pt x="279" y="0"/>
                  <a:pt x="279" y="0"/>
                </a:cubicBezTo>
                <a:cubicBezTo>
                  <a:pt x="67" y="0"/>
                  <a:pt x="67" y="0"/>
                  <a:pt x="67" y="0"/>
                </a:cubicBezTo>
                <a:lnTo>
                  <a:pt x="0" y="5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CB7B5CF-0026-40E7-98A3-BC287AF6ECAB}"/>
              </a:ext>
            </a:extLst>
          </p:cNvPr>
          <p:cNvSpPr>
            <a:spLocks/>
          </p:cNvSpPr>
          <p:nvPr/>
        </p:nvSpPr>
        <p:spPr bwMode="auto">
          <a:xfrm>
            <a:off x="1786345" y="3422041"/>
            <a:ext cx="433107" cy="427667"/>
          </a:xfrm>
          <a:custGeom>
            <a:avLst/>
            <a:gdLst>
              <a:gd name="T0" fmla="*/ 305 w 470"/>
              <a:gd name="T1" fmla="*/ 0 h 465"/>
              <a:gd name="T2" fmla="*/ 0 w 470"/>
              <a:gd name="T3" fmla="*/ 272 h 465"/>
              <a:gd name="T4" fmla="*/ 324 w 470"/>
              <a:gd name="T5" fmla="*/ 457 h 465"/>
              <a:gd name="T6" fmla="*/ 305 w 470"/>
              <a:gd name="T7" fmla="*/ 0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465">
                <a:moveTo>
                  <a:pt x="305" y="0"/>
                </a:moveTo>
                <a:cubicBezTo>
                  <a:pt x="305" y="0"/>
                  <a:pt x="318" y="155"/>
                  <a:pt x="0" y="272"/>
                </a:cubicBezTo>
                <a:cubicBezTo>
                  <a:pt x="0" y="272"/>
                  <a:pt x="249" y="286"/>
                  <a:pt x="324" y="457"/>
                </a:cubicBezTo>
                <a:cubicBezTo>
                  <a:pt x="326" y="465"/>
                  <a:pt x="470" y="91"/>
                  <a:pt x="30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A2786D2-4B8D-40B5-9422-B7C0E8570AF1}"/>
              </a:ext>
            </a:extLst>
          </p:cNvPr>
          <p:cNvSpPr>
            <a:spLocks/>
          </p:cNvSpPr>
          <p:nvPr/>
        </p:nvSpPr>
        <p:spPr bwMode="auto">
          <a:xfrm>
            <a:off x="1355278" y="3422041"/>
            <a:ext cx="433107" cy="425627"/>
          </a:xfrm>
          <a:custGeom>
            <a:avLst/>
            <a:gdLst>
              <a:gd name="T0" fmla="*/ 164 w 470"/>
              <a:gd name="T1" fmla="*/ 0 h 463"/>
              <a:gd name="T2" fmla="*/ 146 w 470"/>
              <a:gd name="T3" fmla="*/ 457 h 463"/>
              <a:gd name="T4" fmla="*/ 470 w 470"/>
              <a:gd name="T5" fmla="*/ 272 h 463"/>
              <a:gd name="T6" fmla="*/ 164 w 470"/>
              <a:gd name="T7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463">
                <a:moveTo>
                  <a:pt x="164" y="0"/>
                </a:moveTo>
                <a:cubicBezTo>
                  <a:pt x="0" y="91"/>
                  <a:pt x="142" y="463"/>
                  <a:pt x="146" y="457"/>
                </a:cubicBezTo>
                <a:cubicBezTo>
                  <a:pt x="219" y="288"/>
                  <a:pt x="470" y="272"/>
                  <a:pt x="470" y="272"/>
                </a:cubicBezTo>
                <a:cubicBezTo>
                  <a:pt x="150" y="155"/>
                  <a:pt x="164" y="0"/>
                  <a:pt x="16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2105B3D-C6F2-45A6-ABCF-AA101A089347}"/>
              </a:ext>
            </a:extLst>
          </p:cNvPr>
          <p:cNvSpPr>
            <a:spLocks/>
          </p:cNvSpPr>
          <p:nvPr/>
        </p:nvSpPr>
        <p:spPr bwMode="auto">
          <a:xfrm>
            <a:off x="1523897" y="3291496"/>
            <a:ext cx="525575" cy="166580"/>
          </a:xfrm>
          <a:custGeom>
            <a:avLst/>
            <a:gdLst>
              <a:gd name="T0" fmla="*/ 570 w 570"/>
              <a:gd name="T1" fmla="*/ 38 h 181"/>
              <a:gd name="T2" fmla="*/ 285 w 570"/>
              <a:gd name="T3" fmla="*/ 181 h 181"/>
              <a:gd name="T4" fmla="*/ 0 w 570"/>
              <a:gd name="T5" fmla="*/ 38 h 181"/>
              <a:gd name="T6" fmla="*/ 15 w 570"/>
              <a:gd name="T7" fmla="*/ 0 h 181"/>
              <a:gd name="T8" fmla="*/ 285 w 570"/>
              <a:gd name="T9" fmla="*/ 144 h 181"/>
              <a:gd name="T10" fmla="*/ 555 w 570"/>
              <a:gd name="T11" fmla="*/ 0 h 181"/>
              <a:gd name="T12" fmla="*/ 570 w 570"/>
              <a:gd name="T13" fmla="*/ 38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0" h="181">
                <a:moveTo>
                  <a:pt x="570" y="38"/>
                </a:moveTo>
                <a:cubicBezTo>
                  <a:pt x="489" y="125"/>
                  <a:pt x="393" y="181"/>
                  <a:pt x="285" y="181"/>
                </a:cubicBezTo>
                <a:cubicBezTo>
                  <a:pt x="177" y="181"/>
                  <a:pt x="81" y="125"/>
                  <a:pt x="0" y="38"/>
                </a:cubicBezTo>
                <a:cubicBezTo>
                  <a:pt x="4" y="25"/>
                  <a:pt x="9" y="11"/>
                  <a:pt x="15" y="0"/>
                </a:cubicBezTo>
                <a:cubicBezTo>
                  <a:pt x="92" y="86"/>
                  <a:pt x="185" y="144"/>
                  <a:pt x="285" y="144"/>
                </a:cubicBezTo>
                <a:cubicBezTo>
                  <a:pt x="385" y="144"/>
                  <a:pt x="478" y="88"/>
                  <a:pt x="555" y="0"/>
                </a:cubicBezTo>
                <a:cubicBezTo>
                  <a:pt x="561" y="11"/>
                  <a:pt x="566" y="25"/>
                  <a:pt x="570" y="38"/>
                </a:cubicBezTo>
                <a:close/>
              </a:path>
            </a:pathLst>
          </a:custGeom>
          <a:solidFill>
            <a:srgbClr val="FEAA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3CDFDA0-086D-441F-8258-EDA6201B8CE5}"/>
              </a:ext>
            </a:extLst>
          </p:cNvPr>
          <p:cNvSpPr>
            <a:spLocks/>
          </p:cNvSpPr>
          <p:nvPr/>
        </p:nvSpPr>
        <p:spPr bwMode="auto">
          <a:xfrm>
            <a:off x="1255330" y="2519665"/>
            <a:ext cx="1062029" cy="902249"/>
          </a:xfrm>
          <a:custGeom>
            <a:avLst/>
            <a:gdLst>
              <a:gd name="T0" fmla="*/ 1102 w 1152"/>
              <a:gd name="T1" fmla="*/ 582 h 981"/>
              <a:gd name="T2" fmla="*/ 954 w 1152"/>
              <a:gd name="T3" fmla="*/ 683 h 981"/>
              <a:gd name="T4" fmla="*/ 576 w 1152"/>
              <a:gd name="T5" fmla="*/ 981 h 981"/>
              <a:gd name="T6" fmla="*/ 198 w 1152"/>
              <a:gd name="T7" fmla="*/ 683 h 981"/>
              <a:gd name="T8" fmla="*/ 50 w 1152"/>
              <a:gd name="T9" fmla="*/ 582 h 981"/>
              <a:gd name="T10" fmla="*/ 46 w 1152"/>
              <a:gd name="T11" fmla="*/ 388 h 981"/>
              <a:gd name="T12" fmla="*/ 83 w 1152"/>
              <a:gd name="T13" fmla="*/ 380 h 981"/>
              <a:gd name="T14" fmla="*/ 156 w 1152"/>
              <a:gd name="T15" fmla="*/ 507 h 981"/>
              <a:gd name="T16" fmla="*/ 262 w 1152"/>
              <a:gd name="T17" fmla="*/ 0 h 981"/>
              <a:gd name="T18" fmla="*/ 701 w 1152"/>
              <a:gd name="T19" fmla="*/ 75 h 981"/>
              <a:gd name="T20" fmla="*/ 676 w 1152"/>
              <a:gd name="T21" fmla="*/ 124 h 981"/>
              <a:gd name="T22" fmla="*/ 975 w 1152"/>
              <a:gd name="T23" fmla="*/ 571 h 981"/>
              <a:gd name="T24" fmla="*/ 1079 w 1152"/>
              <a:gd name="T25" fmla="*/ 380 h 981"/>
              <a:gd name="T26" fmla="*/ 1102 w 1152"/>
              <a:gd name="T27" fmla="*/ 388 h 981"/>
              <a:gd name="T28" fmla="*/ 1102 w 1152"/>
              <a:gd name="T29" fmla="*/ 582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52" h="981">
                <a:moveTo>
                  <a:pt x="1102" y="582"/>
                </a:moveTo>
                <a:cubicBezTo>
                  <a:pt x="1062" y="650"/>
                  <a:pt x="1000" y="690"/>
                  <a:pt x="954" y="683"/>
                </a:cubicBezTo>
                <a:cubicBezTo>
                  <a:pt x="861" y="854"/>
                  <a:pt x="726" y="981"/>
                  <a:pt x="576" y="981"/>
                </a:cubicBezTo>
                <a:cubicBezTo>
                  <a:pt x="426" y="981"/>
                  <a:pt x="291" y="852"/>
                  <a:pt x="198" y="683"/>
                </a:cubicBezTo>
                <a:cubicBezTo>
                  <a:pt x="152" y="688"/>
                  <a:pt x="90" y="650"/>
                  <a:pt x="50" y="582"/>
                </a:cubicBezTo>
                <a:cubicBezTo>
                  <a:pt x="2" y="503"/>
                  <a:pt x="0" y="417"/>
                  <a:pt x="46" y="388"/>
                </a:cubicBezTo>
                <a:cubicBezTo>
                  <a:pt x="58" y="382"/>
                  <a:pt x="69" y="378"/>
                  <a:pt x="83" y="380"/>
                </a:cubicBezTo>
                <a:cubicBezTo>
                  <a:pt x="113" y="459"/>
                  <a:pt x="156" y="507"/>
                  <a:pt x="156" y="507"/>
                </a:cubicBezTo>
                <a:cubicBezTo>
                  <a:pt x="112" y="262"/>
                  <a:pt x="293" y="235"/>
                  <a:pt x="262" y="0"/>
                </a:cubicBezTo>
                <a:cubicBezTo>
                  <a:pt x="262" y="0"/>
                  <a:pt x="376" y="253"/>
                  <a:pt x="701" y="75"/>
                </a:cubicBezTo>
                <a:cubicBezTo>
                  <a:pt x="676" y="124"/>
                  <a:pt x="676" y="124"/>
                  <a:pt x="676" y="124"/>
                </a:cubicBezTo>
                <a:cubicBezTo>
                  <a:pt x="1131" y="21"/>
                  <a:pt x="979" y="557"/>
                  <a:pt x="975" y="571"/>
                </a:cubicBezTo>
                <a:cubicBezTo>
                  <a:pt x="1027" y="505"/>
                  <a:pt x="1060" y="440"/>
                  <a:pt x="1079" y="380"/>
                </a:cubicBezTo>
                <a:cubicBezTo>
                  <a:pt x="1087" y="380"/>
                  <a:pt x="1097" y="384"/>
                  <a:pt x="1102" y="388"/>
                </a:cubicBezTo>
                <a:cubicBezTo>
                  <a:pt x="1152" y="415"/>
                  <a:pt x="1150" y="503"/>
                  <a:pt x="1102" y="582"/>
                </a:cubicBezTo>
                <a:close/>
              </a:path>
            </a:pathLst>
          </a:custGeom>
          <a:solidFill>
            <a:srgbClr val="FEC0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AC0F969-D663-4115-8951-ACE7B46ECCDB}"/>
              </a:ext>
            </a:extLst>
          </p:cNvPr>
          <p:cNvSpPr>
            <a:spLocks/>
          </p:cNvSpPr>
          <p:nvPr/>
        </p:nvSpPr>
        <p:spPr bwMode="auto">
          <a:xfrm>
            <a:off x="1239013" y="2133599"/>
            <a:ext cx="1110983" cy="911768"/>
          </a:xfrm>
          <a:custGeom>
            <a:avLst/>
            <a:gdLst>
              <a:gd name="T0" fmla="*/ 856 w 1205"/>
              <a:gd name="T1" fmla="*/ 166 h 991"/>
              <a:gd name="T2" fmla="*/ 953 w 1205"/>
              <a:gd name="T3" fmla="*/ 195 h 991"/>
              <a:gd name="T4" fmla="*/ 521 w 1205"/>
              <a:gd name="T5" fmla="*/ 127 h 991"/>
              <a:gd name="T6" fmla="*/ 692 w 1205"/>
              <a:gd name="T7" fmla="*/ 58 h 991"/>
              <a:gd name="T8" fmla="*/ 243 w 1205"/>
              <a:gd name="T9" fmla="*/ 229 h 991"/>
              <a:gd name="T10" fmla="*/ 228 w 1205"/>
              <a:gd name="T11" fmla="*/ 145 h 991"/>
              <a:gd name="T12" fmla="*/ 230 w 1205"/>
              <a:gd name="T13" fmla="*/ 283 h 991"/>
              <a:gd name="T14" fmla="*/ 108 w 1205"/>
              <a:gd name="T15" fmla="*/ 227 h 991"/>
              <a:gd name="T16" fmla="*/ 203 w 1205"/>
              <a:gd name="T17" fmla="*/ 291 h 991"/>
              <a:gd name="T18" fmla="*/ 35 w 1205"/>
              <a:gd name="T19" fmla="*/ 576 h 991"/>
              <a:gd name="T20" fmla="*/ 83 w 1205"/>
              <a:gd name="T21" fmla="*/ 519 h 991"/>
              <a:gd name="T22" fmla="*/ 176 w 1205"/>
              <a:gd name="T23" fmla="*/ 925 h 991"/>
              <a:gd name="T24" fmla="*/ 282 w 1205"/>
              <a:gd name="T25" fmla="*/ 418 h 991"/>
              <a:gd name="T26" fmla="*/ 721 w 1205"/>
              <a:gd name="T27" fmla="*/ 493 h 991"/>
              <a:gd name="T28" fmla="*/ 696 w 1205"/>
              <a:gd name="T29" fmla="*/ 542 h 991"/>
              <a:gd name="T30" fmla="*/ 995 w 1205"/>
              <a:gd name="T31" fmla="*/ 991 h 991"/>
              <a:gd name="T32" fmla="*/ 1134 w 1205"/>
              <a:gd name="T33" fmla="*/ 569 h 991"/>
              <a:gd name="T34" fmla="*/ 1153 w 1205"/>
              <a:gd name="T35" fmla="*/ 646 h 991"/>
              <a:gd name="T36" fmla="*/ 856 w 1205"/>
              <a:gd name="T37" fmla="*/ 166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5" h="991">
                <a:moveTo>
                  <a:pt x="856" y="166"/>
                </a:moveTo>
                <a:cubicBezTo>
                  <a:pt x="893" y="162"/>
                  <a:pt x="953" y="195"/>
                  <a:pt x="953" y="195"/>
                </a:cubicBezTo>
                <a:cubicBezTo>
                  <a:pt x="789" y="8"/>
                  <a:pt x="521" y="127"/>
                  <a:pt x="521" y="127"/>
                </a:cubicBezTo>
                <a:cubicBezTo>
                  <a:pt x="611" y="50"/>
                  <a:pt x="692" y="58"/>
                  <a:pt x="692" y="58"/>
                </a:cubicBezTo>
                <a:cubicBezTo>
                  <a:pt x="309" y="0"/>
                  <a:pt x="243" y="229"/>
                  <a:pt x="243" y="229"/>
                </a:cubicBezTo>
                <a:cubicBezTo>
                  <a:pt x="226" y="202"/>
                  <a:pt x="226" y="164"/>
                  <a:pt x="228" y="145"/>
                </a:cubicBezTo>
                <a:cubicBezTo>
                  <a:pt x="201" y="191"/>
                  <a:pt x="230" y="283"/>
                  <a:pt x="230" y="283"/>
                </a:cubicBezTo>
                <a:cubicBezTo>
                  <a:pt x="203" y="216"/>
                  <a:pt x="108" y="227"/>
                  <a:pt x="108" y="227"/>
                </a:cubicBezTo>
                <a:cubicBezTo>
                  <a:pt x="189" y="241"/>
                  <a:pt x="203" y="291"/>
                  <a:pt x="203" y="291"/>
                </a:cubicBezTo>
                <a:cubicBezTo>
                  <a:pt x="0" y="366"/>
                  <a:pt x="35" y="576"/>
                  <a:pt x="35" y="576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24" y="748"/>
                  <a:pt x="176" y="925"/>
                  <a:pt x="176" y="925"/>
                </a:cubicBezTo>
                <a:cubicBezTo>
                  <a:pt x="131" y="680"/>
                  <a:pt x="313" y="653"/>
                  <a:pt x="282" y="418"/>
                </a:cubicBezTo>
                <a:cubicBezTo>
                  <a:pt x="282" y="418"/>
                  <a:pt x="396" y="671"/>
                  <a:pt x="721" y="493"/>
                </a:cubicBezTo>
                <a:cubicBezTo>
                  <a:pt x="696" y="542"/>
                  <a:pt x="696" y="542"/>
                  <a:pt x="696" y="542"/>
                </a:cubicBezTo>
                <a:cubicBezTo>
                  <a:pt x="1157" y="438"/>
                  <a:pt x="995" y="991"/>
                  <a:pt x="995" y="991"/>
                </a:cubicBezTo>
                <a:cubicBezTo>
                  <a:pt x="1159" y="783"/>
                  <a:pt x="1134" y="569"/>
                  <a:pt x="1134" y="569"/>
                </a:cubicBezTo>
                <a:cubicBezTo>
                  <a:pt x="1153" y="646"/>
                  <a:pt x="1153" y="646"/>
                  <a:pt x="1153" y="646"/>
                </a:cubicBezTo>
                <a:cubicBezTo>
                  <a:pt x="1205" y="299"/>
                  <a:pt x="856" y="166"/>
                  <a:pt x="856" y="1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BB7D4-5E5E-4272-81B6-287CA13993D2}"/>
              </a:ext>
            </a:extLst>
          </p:cNvPr>
          <p:cNvSpPr txBox="1"/>
          <p:nvPr/>
        </p:nvSpPr>
        <p:spPr>
          <a:xfrm>
            <a:off x="659723" y="4691604"/>
            <a:ext cx="21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1CE49-F1B9-4E19-917F-0A4ACCA5C4A8}"/>
              </a:ext>
            </a:extLst>
          </p:cNvPr>
          <p:cNvSpPr txBox="1"/>
          <p:nvPr/>
        </p:nvSpPr>
        <p:spPr>
          <a:xfrm>
            <a:off x="9381025" y="4691604"/>
            <a:ext cx="21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BE7709-6CE3-4CA8-9DF9-1B4ACFD60BA0}"/>
              </a:ext>
            </a:extLst>
          </p:cNvPr>
          <p:cNvCxnSpPr/>
          <p:nvPr/>
        </p:nvCxnSpPr>
        <p:spPr>
          <a:xfrm>
            <a:off x="3287688" y="5398930"/>
            <a:ext cx="561662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0C0FA5-B35C-4FEC-8A51-0897EA42ACE1}"/>
              </a:ext>
            </a:extLst>
          </p:cNvPr>
          <p:cNvCxnSpPr/>
          <p:nvPr/>
        </p:nvCxnSpPr>
        <p:spPr>
          <a:xfrm>
            <a:off x="3287688" y="5864519"/>
            <a:ext cx="561662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09639B2-3442-4DE6-A5A0-41550368DB37}"/>
              </a:ext>
            </a:extLst>
          </p:cNvPr>
          <p:cNvSpPr/>
          <p:nvPr/>
        </p:nvSpPr>
        <p:spPr>
          <a:xfrm>
            <a:off x="4514620" y="2947856"/>
            <a:ext cx="744768" cy="744766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463729-8AF9-43D1-8398-1D27FA8E8B39}"/>
              </a:ext>
            </a:extLst>
          </p:cNvPr>
          <p:cNvSpPr/>
          <p:nvPr/>
        </p:nvSpPr>
        <p:spPr>
          <a:xfrm>
            <a:off x="5831792" y="3002285"/>
            <a:ext cx="635910" cy="635908"/>
          </a:xfrm>
          <a:prstGeom prst="ellipse">
            <a:avLst/>
          </a:prstGeom>
          <a:solidFill>
            <a:schemeClr val="accent1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20A314-D54D-4A5E-9D2C-921900B266DD}"/>
              </a:ext>
            </a:extLst>
          </p:cNvPr>
          <p:cNvSpPr/>
          <p:nvPr/>
        </p:nvSpPr>
        <p:spPr>
          <a:xfrm>
            <a:off x="6288993" y="2947857"/>
            <a:ext cx="744766" cy="74476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9965BE-5F42-45BE-9EEE-BA5D850C517D}"/>
              </a:ext>
            </a:extLst>
          </p:cNvPr>
          <p:cNvSpPr/>
          <p:nvPr/>
        </p:nvSpPr>
        <p:spPr>
          <a:xfrm>
            <a:off x="3550331" y="3159224"/>
            <a:ext cx="322032" cy="322030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C6DDD2-BE3E-41FD-89E1-2A1D16DA1C5E}"/>
              </a:ext>
            </a:extLst>
          </p:cNvPr>
          <p:cNvSpPr/>
          <p:nvPr/>
        </p:nvSpPr>
        <p:spPr>
          <a:xfrm>
            <a:off x="7225162" y="3122027"/>
            <a:ext cx="396426" cy="39642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347EB72-C23D-4117-9A59-A111F2E74BC4}"/>
              </a:ext>
            </a:extLst>
          </p:cNvPr>
          <p:cNvSpPr/>
          <p:nvPr/>
        </p:nvSpPr>
        <p:spPr>
          <a:xfrm>
            <a:off x="7442877" y="3056713"/>
            <a:ext cx="527054" cy="527052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ED751A-3BDE-4F2B-BA6C-1ABB99580A14}"/>
              </a:ext>
            </a:extLst>
          </p:cNvPr>
          <p:cNvSpPr/>
          <p:nvPr/>
        </p:nvSpPr>
        <p:spPr>
          <a:xfrm>
            <a:off x="7757659" y="3075884"/>
            <a:ext cx="488712" cy="488710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824C12-3B2D-427A-947F-E6FE90891C2C}"/>
              </a:ext>
            </a:extLst>
          </p:cNvPr>
          <p:cNvSpPr/>
          <p:nvPr/>
        </p:nvSpPr>
        <p:spPr>
          <a:xfrm>
            <a:off x="8412492" y="3179361"/>
            <a:ext cx="281758" cy="28175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C53BCA-7164-4A7E-AE05-DEABA38B2CC6}"/>
              </a:ext>
            </a:extLst>
          </p:cNvPr>
          <p:cNvSpPr/>
          <p:nvPr/>
        </p:nvSpPr>
        <p:spPr>
          <a:xfrm>
            <a:off x="4079192" y="3002285"/>
            <a:ext cx="635910" cy="6359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E8D93DA-80FE-401C-879B-A68506D242BA}"/>
              </a:ext>
            </a:extLst>
          </p:cNvPr>
          <p:cNvSpPr/>
          <p:nvPr/>
        </p:nvSpPr>
        <p:spPr>
          <a:xfrm>
            <a:off x="8027016" y="3065754"/>
            <a:ext cx="508972" cy="50897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E741C8-55A0-48A0-91ED-E1258949A0E6}"/>
              </a:ext>
            </a:extLst>
          </p:cNvPr>
          <p:cNvSpPr/>
          <p:nvPr/>
        </p:nvSpPr>
        <p:spPr>
          <a:xfrm>
            <a:off x="6716695" y="3005446"/>
            <a:ext cx="629590" cy="62958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45D773-F99F-40FA-9E39-621F9F3C0247}"/>
              </a:ext>
            </a:extLst>
          </p:cNvPr>
          <p:cNvSpPr/>
          <p:nvPr/>
        </p:nvSpPr>
        <p:spPr>
          <a:xfrm>
            <a:off x="3767721" y="3050042"/>
            <a:ext cx="540396" cy="54039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93033A-B552-44CA-9FFA-3E9EE978EFF7}"/>
              </a:ext>
            </a:extLst>
          </p:cNvPr>
          <p:cNvSpPr/>
          <p:nvPr/>
        </p:nvSpPr>
        <p:spPr>
          <a:xfrm>
            <a:off x="5311798" y="2864753"/>
            <a:ext cx="910976" cy="9109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74A055-4B6C-4290-AA74-C0DCFB704A4F}"/>
              </a:ext>
            </a:extLst>
          </p:cNvPr>
          <p:cNvCxnSpPr>
            <a:cxnSpLocks/>
          </p:cNvCxnSpPr>
          <p:nvPr/>
        </p:nvCxnSpPr>
        <p:spPr>
          <a:xfrm flipV="1">
            <a:off x="4007768" y="2211110"/>
            <a:ext cx="0" cy="604659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CB96C3-4772-482A-8E91-33D6C77D9B0B}"/>
              </a:ext>
            </a:extLst>
          </p:cNvPr>
          <p:cNvCxnSpPr>
            <a:cxnSpLocks/>
          </p:cNvCxnSpPr>
          <p:nvPr/>
        </p:nvCxnSpPr>
        <p:spPr>
          <a:xfrm flipV="1">
            <a:off x="5730433" y="2211110"/>
            <a:ext cx="0" cy="40055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BD2470-07FF-4AB4-B403-3EEA5686F9CF}"/>
              </a:ext>
            </a:extLst>
          </p:cNvPr>
          <p:cNvCxnSpPr>
            <a:cxnSpLocks/>
          </p:cNvCxnSpPr>
          <p:nvPr/>
        </p:nvCxnSpPr>
        <p:spPr>
          <a:xfrm flipV="1">
            <a:off x="6979568" y="2211110"/>
            <a:ext cx="0" cy="56981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04B1D4-CA39-4AB0-949C-2D31849058CC}"/>
              </a:ext>
            </a:extLst>
          </p:cNvPr>
          <p:cNvCxnSpPr>
            <a:cxnSpLocks/>
          </p:cNvCxnSpPr>
          <p:nvPr/>
        </p:nvCxnSpPr>
        <p:spPr>
          <a:xfrm flipV="1">
            <a:off x="8249724" y="2211110"/>
            <a:ext cx="0" cy="60465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C05822-8D25-4065-A038-7FBA9E508815}"/>
              </a:ext>
            </a:extLst>
          </p:cNvPr>
          <p:cNvCxnSpPr>
            <a:cxnSpLocks/>
          </p:cNvCxnSpPr>
          <p:nvPr/>
        </p:nvCxnSpPr>
        <p:spPr>
          <a:xfrm flipV="1">
            <a:off x="3711347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2DA1440-DF1F-4375-A36C-9A84542C6695}"/>
              </a:ext>
            </a:extLst>
          </p:cNvPr>
          <p:cNvCxnSpPr>
            <a:cxnSpLocks/>
          </p:cNvCxnSpPr>
          <p:nvPr/>
        </p:nvCxnSpPr>
        <p:spPr>
          <a:xfrm flipV="1">
            <a:off x="5071325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F296548-BFC3-4A5A-86D1-06E9F79A47C1}"/>
              </a:ext>
            </a:extLst>
          </p:cNvPr>
          <p:cNvSpPr/>
          <p:nvPr/>
        </p:nvSpPr>
        <p:spPr>
          <a:xfrm>
            <a:off x="4736304" y="3058698"/>
            <a:ext cx="523084" cy="523082"/>
          </a:xfrm>
          <a:prstGeom prst="ellipse">
            <a:avLst/>
          </a:prstGeom>
          <a:solidFill>
            <a:schemeClr val="accent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CFE0A8-B99A-4FD9-A1C9-8B654F966423}"/>
              </a:ext>
            </a:extLst>
          </p:cNvPr>
          <p:cNvCxnSpPr>
            <a:cxnSpLocks/>
          </p:cNvCxnSpPr>
          <p:nvPr/>
        </p:nvCxnSpPr>
        <p:spPr>
          <a:xfrm flipV="1">
            <a:off x="6638867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126F47-96E0-4157-B957-9A93EE914259}"/>
              </a:ext>
            </a:extLst>
          </p:cNvPr>
          <p:cNvCxnSpPr>
            <a:cxnSpLocks/>
          </p:cNvCxnSpPr>
          <p:nvPr/>
        </p:nvCxnSpPr>
        <p:spPr>
          <a:xfrm flipV="1">
            <a:off x="8003769" y="3852885"/>
            <a:ext cx="0" cy="36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465998-E079-4A20-B2F7-E8D451FC6534}"/>
              </a:ext>
            </a:extLst>
          </p:cNvPr>
          <p:cNvSpPr txBox="1"/>
          <p:nvPr/>
        </p:nvSpPr>
        <p:spPr>
          <a:xfrm>
            <a:off x="3658153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7D9849-813D-4BF3-A0FB-778F8B973BBF}"/>
              </a:ext>
            </a:extLst>
          </p:cNvPr>
          <p:cNvSpPr txBox="1"/>
          <p:nvPr/>
        </p:nvSpPr>
        <p:spPr>
          <a:xfrm>
            <a:off x="5399407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6F9910-BA62-4005-8C7A-A8FC4FFA2C4F}"/>
              </a:ext>
            </a:extLst>
          </p:cNvPr>
          <p:cNvSpPr txBox="1"/>
          <p:nvPr/>
        </p:nvSpPr>
        <p:spPr>
          <a:xfrm>
            <a:off x="6625090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C78006-C3BA-4BA7-ADA5-E1ED4EADD065}"/>
              </a:ext>
            </a:extLst>
          </p:cNvPr>
          <p:cNvSpPr txBox="1"/>
          <p:nvPr/>
        </p:nvSpPr>
        <p:spPr>
          <a:xfrm>
            <a:off x="7909145" y="170080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F468A-5CEE-49F8-AD28-33BFA924CEC9}"/>
              </a:ext>
            </a:extLst>
          </p:cNvPr>
          <p:cNvSpPr txBox="1"/>
          <p:nvPr/>
        </p:nvSpPr>
        <p:spPr>
          <a:xfrm>
            <a:off x="3125005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F111A-29E5-4287-87E9-A47562F0AD47}"/>
              </a:ext>
            </a:extLst>
          </p:cNvPr>
          <p:cNvSpPr txBox="1"/>
          <p:nvPr/>
        </p:nvSpPr>
        <p:spPr>
          <a:xfrm>
            <a:off x="4486877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F41619-3D2A-4489-B591-B08C2C58AA44}"/>
              </a:ext>
            </a:extLst>
          </p:cNvPr>
          <p:cNvSpPr txBox="1"/>
          <p:nvPr/>
        </p:nvSpPr>
        <p:spPr>
          <a:xfrm>
            <a:off x="6053029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4B97861-12C1-48A9-88BB-D0F01D404191}"/>
              </a:ext>
            </a:extLst>
          </p:cNvPr>
          <p:cNvSpPr txBox="1"/>
          <p:nvPr/>
        </p:nvSpPr>
        <p:spPr>
          <a:xfrm>
            <a:off x="7424706" y="4317550"/>
            <a:ext cx="118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Sample Text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5C15D42-B81E-4382-A9D3-B345AB0CE089}"/>
              </a:ext>
            </a:extLst>
          </p:cNvPr>
          <p:cNvGrpSpPr/>
          <p:nvPr/>
        </p:nvGrpSpPr>
        <p:grpSpPr>
          <a:xfrm>
            <a:off x="3931622" y="3186450"/>
            <a:ext cx="205768" cy="303473"/>
            <a:chOff x="-4568825" y="963613"/>
            <a:chExt cx="3563938" cy="5256212"/>
          </a:xfrm>
        </p:grpSpPr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7826971-A034-4E1A-B794-D69EA3D2F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4770438"/>
              <a:ext cx="1455738" cy="1087438"/>
            </a:xfrm>
            <a:custGeom>
              <a:avLst/>
              <a:gdLst>
                <a:gd name="T0" fmla="*/ 0 w 917"/>
                <a:gd name="T1" fmla="*/ 0 h 685"/>
                <a:gd name="T2" fmla="*/ 0 w 917"/>
                <a:gd name="T3" fmla="*/ 685 h 685"/>
                <a:gd name="T4" fmla="*/ 917 w 917"/>
                <a:gd name="T5" fmla="*/ 685 h 685"/>
                <a:gd name="T6" fmla="*/ 917 w 917"/>
                <a:gd name="T7" fmla="*/ 229 h 685"/>
                <a:gd name="T8" fmla="*/ 917 w 917"/>
                <a:gd name="T9" fmla="*/ 0 h 685"/>
                <a:gd name="T10" fmla="*/ 0 w 917"/>
                <a:gd name="T11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7" h="685">
                  <a:moveTo>
                    <a:pt x="0" y="0"/>
                  </a:moveTo>
                  <a:lnTo>
                    <a:pt x="0" y="685"/>
                  </a:lnTo>
                  <a:lnTo>
                    <a:pt x="917" y="685"/>
                  </a:lnTo>
                  <a:lnTo>
                    <a:pt x="917" y="229"/>
                  </a:lnTo>
                  <a:lnTo>
                    <a:pt x="9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EA4BB7FB-E131-4400-89DD-F87079D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5857875"/>
              <a:ext cx="1090613" cy="361950"/>
            </a:xfrm>
            <a:custGeom>
              <a:avLst/>
              <a:gdLst>
                <a:gd name="T0" fmla="*/ 316 w 506"/>
                <a:gd name="T1" fmla="*/ 169 h 169"/>
                <a:gd name="T2" fmla="*/ 190 w 506"/>
                <a:gd name="T3" fmla="*/ 169 h 169"/>
                <a:gd name="T4" fmla="*/ 88 w 506"/>
                <a:gd name="T5" fmla="*/ 118 h 169"/>
                <a:gd name="T6" fmla="*/ 0 w 506"/>
                <a:gd name="T7" fmla="*/ 0 h 169"/>
                <a:gd name="T8" fmla="*/ 506 w 506"/>
                <a:gd name="T9" fmla="*/ 0 h 169"/>
                <a:gd name="T10" fmla="*/ 418 w 506"/>
                <a:gd name="T11" fmla="*/ 118 h 169"/>
                <a:gd name="T12" fmla="*/ 316 w 506"/>
                <a:gd name="T1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6" h="169">
                  <a:moveTo>
                    <a:pt x="316" y="169"/>
                  </a:moveTo>
                  <a:cubicBezTo>
                    <a:pt x="190" y="169"/>
                    <a:pt x="190" y="169"/>
                    <a:pt x="190" y="169"/>
                  </a:cubicBezTo>
                  <a:cubicBezTo>
                    <a:pt x="152" y="169"/>
                    <a:pt x="114" y="152"/>
                    <a:pt x="88" y="1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418" y="118"/>
                    <a:pt x="418" y="118"/>
                    <a:pt x="418" y="118"/>
                  </a:cubicBezTo>
                  <a:cubicBezTo>
                    <a:pt x="392" y="152"/>
                    <a:pt x="354" y="169"/>
                    <a:pt x="316" y="16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BD9B002A-FC1F-46FF-A285-0352B9F0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68825" y="963613"/>
              <a:ext cx="3563938" cy="3806825"/>
            </a:xfrm>
            <a:custGeom>
              <a:avLst/>
              <a:gdLst>
                <a:gd name="T0" fmla="*/ 1625 w 1654"/>
                <a:gd name="T1" fmla="*/ 730 h 1773"/>
                <a:gd name="T2" fmla="*/ 899 w 1654"/>
                <a:gd name="T3" fmla="*/ 4 h 1773"/>
                <a:gd name="T4" fmla="*/ 827 w 1654"/>
                <a:gd name="T5" fmla="*/ 0 h 1773"/>
                <a:gd name="T6" fmla="*/ 755 w 1654"/>
                <a:gd name="T7" fmla="*/ 4 h 1773"/>
                <a:gd name="T8" fmla="*/ 29 w 1654"/>
                <a:gd name="T9" fmla="*/ 730 h 1773"/>
                <a:gd name="T10" fmla="*/ 278 w 1654"/>
                <a:gd name="T11" fmla="*/ 1414 h 1773"/>
                <a:gd name="T12" fmla="*/ 489 w 1654"/>
                <a:gd name="T13" fmla="*/ 1773 h 1773"/>
                <a:gd name="T14" fmla="*/ 1165 w 1654"/>
                <a:gd name="T15" fmla="*/ 1773 h 1773"/>
                <a:gd name="T16" fmla="*/ 1376 w 1654"/>
                <a:gd name="T17" fmla="*/ 1414 h 1773"/>
                <a:gd name="T18" fmla="*/ 1625 w 1654"/>
                <a:gd name="T19" fmla="*/ 73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4" h="1773">
                  <a:moveTo>
                    <a:pt x="1625" y="730"/>
                  </a:moveTo>
                  <a:cubicBezTo>
                    <a:pt x="1583" y="350"/>
                    <a:pt x="1279" y="46"/>
                    <a:pt x="899" y="4"/>
                  </a:cubicBezTo>
                  <a:cubicBezTo>
                    <a:pt x="873" y="4"/>
                    <a:pt x="852" y="0"/>
                    <a:pt x="827" y="0"/>
                  </a:cubicBezTo>
                  <a:cubicBezTo>
                    <a:pt x="802" y="0"/>
                    <a:pt x="781" y="0"/>
                    <a:pt x="755" y="4"/>
                  </a:cubicBezTo>
                  <a:cubicBezTo>
                    <a:pt x="375" y="46"/>
                    <a:pt x="71" y="355"/>
                    <a:pt x="29" y="730"/>
                  </a:cubicBezTo>
                  <a:cubicBezTo>
                    <a:pt x="0" y="1000"/>
                    <a:pt x="101" y="1245"/>
                    <a:pt x="278" y="1414"/>
                  </a:cubicBezTo>
                  <a:cubicBezTo>
                    <a:pt x="380" y="1511"/>
                    <a:pt x="464" y="1638"/>
                    <a:pt x="489" y="1773"/>
                  </a:cubicBezTo>
                  <a:cubicBezTo>
                    <a:pt x="1165" y="1773"/>
                    <a:pt x="1165" y="1773"/>
                    <a:pt x="1165" y="1773"/>
                  </a:cubicBezTo>
                  <a:cubicBezTo>
                    <a:pt x="1190" y="1638"/>
                    <a:pt x="1274" y="1511"/>
                    <a:pt x="1376" y="1414"/>
                  </a:cubicBezTo>
                  <a:cubicBezTo>
                    <a:pt x="1553" y="1245"/>
                    <a:pt x="1654" y="1000"/>
                    <a:pt x="1625" y="7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7B24FDF4-978C-4F82-96AB-323E51B61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1779588"/>
              <a:ext cx="1273175" cy="2355850"/>
            </a:xfrm>
            <a:custGeom>
              <a:avLst/>
              <a:gdLst>
                <a:gd name="T0" fmla="*/ 802 w 802"/>
                <a:gd name="T1" fmla="*/ 514 h 1484"/>
                <a:gd name="T2" fmla="*/ 457 w 802"/>
                <a:gd name="T3" fmla="*/ 514 h 1484"/>
                <a:gd name="T4" fmla="*/ 744 w 802"/>
                <a:gd name="T5" fmla="*/ 0 h 1484"/>
                <a:gd name="T6" fmla="*/ 400 w 802"/>
                <a:gd name="T7" fmla="*/ 0 h 1484"/>
                <a:gd name="T8" fmla="*/ 0 w 802"/>
                <a:gd name="T9" fmla="*/ 743 h 1484"/>
                <a:gd name="T10" fmla="*/ 286 w 802"/>
                <a:gd name="T11" fmla="*/ 743 h 1484"/>
                <a:gd name="T12" fmla="*/ 0 w 802"/>
                <a:gd name="T13" fmla="*/ 1484 h 1484"/>
                <a:gd name="T14" fmla="*/ 802 w 802"/>
                <a:gd name="T15" fmla="*/ 51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1484">
                  <a:moveTo>
                    <a:pt x="802" y="514"/>
                  </a:moveTo>
                  <a:lnTo>
                    <a:pt x="457" y="514"/>
                  </a:lnTo>
                  <a:lnTo>
                    <a:pt x="744" y="0"/>
                  </a:lnTo>
                  <a:lnTo>
                    <a:pt x="400" y="0"/>
                  </a:lnTo>
                  <a:lnTo>
                    <a:pt x="0" y="743"/>
                  </a:lnTo>
                  <a:lnTo>
                    <a:pt x="286" y="743"/>
                  </a:lnTo>
                  <a:lnTo>
                    <a:pt x="0" y="1484"/>
                  </a:lnTo>
                  <a:lnTo>
                    <a:pt x="802" y="5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1E50F493-B420-4617-99B4-1230D858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5041900"/>
              <a:ext cx="727075" cy="182563"/>
            </a:xfrm>
            <a:custGeom>
              <a:avLst/>
              <a:gdLst>
                <a:gd name="T0" fmla="*/ 296 w 338"/>
                <a:gd name="T1" fmla="*/ 85 h 85"/>
                <a:gd name="T2" fmla="*/ 338 w 338"/>
                <a:gd name="T3" fmla="*/ 43 h 85"/>
                <a:gd name="T4" fmla="*/ 296 w 338"/>
                <a:gd name="T5" fmla="*/ 0 h 85"/>
                <a:gd name="T6" fmla="*/ 0 w 338"/>
                <a:gd name="T7" fmla="*/ 0 h 85"/>
                <a:gd name="T8" fmla="*/ 0 w 338"/>
                <a:gd name="T9" fmla="*/ 85 h 85"/>
                <a:gd name="T10" fmla="*/ 296 w 338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85">
                  <a:moveTo>
                    <a:pt x="296" y="85"/>
                  </a:moveTo>
                  <a:cubicBezTo>
                    <a:pt x="321" y="85"/>
                    <a:pt x="338" y="68"/>
                    <a:pt x="338" y="43"/>
                  </a:cubicBezTo>
                  <a:cubicBezTo>
                    <a:pt x="338" y="17"/>
                    <a:pt x="321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96" y="85"/>
                    <a:pt x="296" y="85"/>
                    <a:pt x="296" y="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3EBE1FF2-1BA5-4AD5-9665-C97CB4BE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725" y="5403850"/>
              <a:ext cx="454025" cy="182563"/>
            </a:xfrm>
            <a:custGeom>
              <a:avLst/>
              <a:gdLst>
                <a:gd name="T0" fmla="*/ 169 w 211"/>
                <a:gd name="T1" fmla="*/ 85 h 85"/>
                <a:gd name="T2" fmla="*/ 211 w 211"/>
                <a:gd name="T3" fmla="*/ 42 h 85"/>
                <a:gd name="T4" fmla="*/ 169 w 211"/>
                <a:gd name="T5" fmla="*/ 0 h 85"/>
                <a:gd name="T6" fmla="*/ 0 w 211"/>
                <a:gd name="T7" fmla="*/ 0 h 85"/>
                <a:gd name="T8" fmla="*/ 0 w 211"/>
                <a:gd name="T9" fmla="*/ 85 h 85"/>
                <a:gd name="T10" fmla="*/ 169 w 211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85">
                  <a:moveTo>
                    <a:pt x="169" y="85"/>
                  </a:moveTo>
                  <a:cubicBezTo>
                    <a:pt x="195" y="85"/>
                    <a:pt x="211" y="68"/>
                    <a:pt x="211" y="42"/>
                  </a:cubicBezTo>
                  <a:cubicBezTo>
                    <a:pt x="211" y="17"/>
                    <a:pt x="195" y="0"/>
                    <a:pt x="1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69" y="85"/>
                    <a:pt x="169" y="85"/>
                    <a:pt x="169" y="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1310B644-38BA-4A18-A4F1-7623E4BD8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3013" y="5041900"/>
              <a:ext cx="454025" cy="182563"/>
            </a:xfrm>
            <a:custGeom>
              <a:avLst/>
              <a:gdLst>
                <a:gd name="T0" fmla="*/ 211 w 211"/>
                <a:gd name="T1" fmla="*/ 0 h 85"/>
                <a:gd name="T2" fmla="*/ 42 w 211"/>
                <a:gd name="T3" fmla="*/ 0 h 85"/>
                <a:gd name="T4" fmla="*/ 0 w 211"/>
                <a:gd name="T5" fmla="*/ 43 h 85"/>
                <a:gd name="T6" fmla="*/ 42 w 211"/>
                <a:gd name="T7" fmla="*/ 85 h 85"/>
                <a:gd name="T8" fmla="*/ 211 w 211"/>
                <a:gd name="T9" fmla="*/ 85 h 85"/>
                <a:gd name="T10" fmla="*/ 211 w 211"/>
                <a:gd name="T11" fmla="*/ 43 h 85"/>
                <a:gd name="T12" fmla="*/ 211 w 211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85">
                  <a:moveTo>
                    <a:pt x="211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7" y="0"/>
                    <a:pt x="0" y="17"/>
                    <a:pt x="0" y="43"/>
                  </a:cubicBezTo>
                  <a:cubicBezTo>
                    <a:pt x="0" y="68"/>
                    <a:pt x="17" y="85"/>
                    <a:pt x="42" y="85"/>
                  </a:cubicBezTo>
                  <a:cubicBezTo>
                    <a:pt x="211" y="85"/>
                    <a:pt x="211" y="85"/>
                    <a:pt x="211" y="85"/>
                  </a:cubicBezTo>
                  <a:cubicBezTo>
                    <a:pt x="211" y="43"/>
                    <a:pt x="211" y="43"/>
                    <a:pt x="211" y="43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A7C4E2F0-1FD1-4249-A85B-D381AE15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87650" y="5403850"/>
              <a:ext cx="728663" cy="182563"/>
            </a:xfrm>
            <a:custGeom>
              <a:avLst/>
              <a:gdLst>
                <a:gd name="T0" fmla="*/ 42 w 338"/>
                <a:gd name="T1" fmla="*/ 0 h 85"/>
                <a:gd name="T2" fmla="*/ 0 w 338"/>
                <a:gd name="T3" fmla="*/ 42 h 85"/>
                <a:gd name="T4" fmla="*/ 42 w 338"/>
                <a:gd name="T5" fmla="*/ 85 h 85"/>
                <a:gd name="T6" fmla="*/ 338 w 338"/>
                <a:gd name="T7" fmla="*/ 85 h 85"/>
                <a:gd name="T8" fmla="*/ 338 w 338"/>
                <a:gd name="T9" fmla="*/ 0 h 85"/>
                <a:gd name="T10" fmla="*/ 42 w 33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85">
                  <a:moveTo>
                    <a:pt x="42" y="0"/>
                  </a:moveTo>
                  <a:cubicBezTo>
                    <a:pt x="17" y="0"/>
                    <a:pt x="0" y="17"/>
                    <a:pt x="0" y="42"/>
                  </a:cubicBezTo>
                  <a:cubicBezTo>
                    <a:pt x="0" y="68"/>
                    <a:pt x="17" y="85"/>
                    <a:pt x="42" y="85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CF95A2A-43BE-40E5-B9DE-B9372B0BD0CE}"/>
              </a:ext>
            </a:extLst>
          </p:cNvPr>
          <p:cNvGrpSpPr/>
          <p:nvPr/>
        </p:nvGrpSpPr>
        <p:grpSpPr>
          <a:xfrm>
            <a:off x="5624250" y="3104260"/>
            <a:ext cx="277134" cy="460334"/>
            <a:chOff x="5073650" y="4313238"/>
            <a:chExt cx="1414462" cy="2349500"/>
          </a:xfrm>
        </p:grpSpPr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5EF6AF85-11E9-4FBA-AC68-2BAB7E78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4313238"/>
              <a:ext cx="1414462" cy="2349500"/>
            </a:xfrm>
            <a:custGeom>
              <a:avLst/>
              <a:gdLst>
                <a:gd name="T0" fmla="*/ 1096 w 1224"/>
                <a:gd name="T1" fmla="*/ 698 h 2040"/>
                <a:gd name="T2" fmla="*/ 1224 w 1224"/>
                <a:gd name="T3" fmla="*/ 458 h 2040"/>
                <a:gd name="T4" fmla="*/ 1224 w 1224"/>
                <a:gd name="T5" fmla="*/ 0 h 2040"/>
                <a:gd name="T6" fmla="*/ 0 w 1224"/>
                <a:gd name="T7" fmla="*/ 0 h 2040"/>
                <a:gd name="T8" fmla="*/ 0 w 1224"/>
                <a:gd name="T9" fmla="*/ 458 h 2040"/>
                <a:gd name="T10" fmla="*/ 128 w 1224"/>
                <a:gd name="T11" fmla="*/ 698 h 2040"/>
                <a:gd name="T12" fmla="*/ 530 w 1224"/>
                <a:gd name="T13" fmla="*/ 966 h 2040"/>
                <a:gd name="T14" fmla="*/ 530 w 1224"/>
                <a:gd name="T15" fmla="*/ 1074 h 2040"/>
                <a:gd name="T16" fmla="*/ 128 w 1224"/>
                <a:gd name="T17" fmla="*/ 1343 h 2040"/>
                <a:gd name="T18" fmla="*/ 0 w 1224"/>
                <a:gd name="T19" fmla="*/ 1582 h 2040"/>
                <a:gd name="T20" fmla="*/ 0 w 1224"/>
                <a:gd name="T21" fmla="*/ 2040 h 2040"/>
                <a:gd name="T22" fmla="*/ 1224 w 1224"/>
                <a:gd name="T23" fmla="*/ 2040 h 2040"/>
                <a:gd name="T24" fmla="*/ 1224 w 1224"/>
                <a:gd name="T25" fmla="*/ 1582 h 2040"/>
                <a:gd name="T26" fmla="*/ 1096 w 1224"/>
                <a:gd name="T27" fmla="*/ 1342 h 2040"/>
                <a:gd name="T28" fmla="*/ 694 w 1224"/>
                <a:gd name="T29" fmla="*/ 1074 h 2040"/>
                <a:gd name="T30" fmla="*/ 694 w 1224"/>
                <a:gd name="T31" fmla="*/ 966 h 2040"/>
                <a:gd name="T32" fmla="*/ 1096 w 1224"/>
                <a:gd name="T33" fmla="*/ 698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4" h="2040">
                  <a:moveTo>
                    <a:pt x="1096" y="698"/>
                  </a:moveTo>
                  <a:cubicBezTo>
                    <a:pt x="1176" y="644"/>
                    <a:pt x="1224" y="554"/>
                    <a:pt x="1224" y="458"/>
                  </a:cubicBezTo>
                  <a:cubicBezTo>
                    <a:pt x="1224" y="0"/>
                    <a:pt x="1224" y="0"/>
                    <a:pt x="1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554"/>
                    <a:pt x="48" y="644"/>
                    <a:pt x="128" y="698"/>
                  </a:cubicBezTo>
                  <a:cubicBezTo>
                    <a:pt x="530" y="966"/>
                    <a:pt x="530" y="966"/>
                    <a:pt x="530" y="966"/>
                  </a:cubicBezTo>
                  <a:cubicBezTo>
                    <a:pt x="530" y="1074"/>
                    <a:pt x="530" y="1074"/>
                    <a:pt x="530" y="1074"/>
                  </a:cubicBezTo>
                  <a:cubicBezTo>
                    <a:pt x="128" y="1343"/>
                    <a:pt x="128" y="1343"/>
                    <a:pt x="128" y="1343"/>
                  </a:cubicBezTo>
                  <a:cubicBezTo>
                    <a:pt x="48" y="1396"/>
                    <a:pt x="0" y="1486"/>
                    <a:pt x="0" y="1582"/>
                  </a:cubicBezTo>
                  <a:cubicBezTo>
                    <a:pt x="0" y="2040"/>
                    <a:pt x="0" y="2040"/>
                    <a:pt x="0" y="2040"/>
                  </a:cubicBezTo>
                  <a:cubicBezTo>
                    <a:pt x="1224" y="2040"/>
                    <a:pt x="1224" y="2040"/>
                    <a:pt x="1224" y="2040"/>
                  </a:cubicBezTo>
                  <a:cubicBezTo>
                    <a:pt x="1224" y="1582"/>
                    <a:pt x="1224" y="1582"/>
                    <a:pt x="1224" y="1582"/>
                  </a:cubicBezTo>
                  <a:cubicBezTo>
                    <a:pt x="1224" y="1486"/>
                    <a:pt x="1176" y="1396"/>
                    <a:pt x="1096" y="1342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966"/>
                    <a:pt x="694" y="966"/>
                    <a:pt x="694" y="966"/>
                  </a:cubicBezTo>
                  <a:lnTo>
                    <a:pt x="1096" y="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82E3A0D0-1D20-426A-817A-3BE1BA02A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4492625"/>
              <a:ext cx="1131887" cy="2170113"/>
            </a:xfrm>
            <a:custGeom>
              <a:avLst/>
              <a:gdLst>
                <a:gd name="T0" fmla="*/ 906 w 980"/>
                <a:gd name="T1" fmla="*/ 440 h 1884"/>
                <a:gd name="T2" fmla="*/ 980 w 980"/>
                <a:gd name="T3" fmla="*/ 302 h 1884"/>
                <a:gd name="T4" fmla="*/ 980 w 980"/>
                <a:gd name="T5" fmla="*/ 302 h 1884"/>
                <a:gd name="T6" fmla="*/ 892 w 980"/>
                <a:gd name="T7" fmla="*/ 189 h 1884"/>
                <a:gd name="T8" fmla="*/ 277 w 980"/>
                <a:gd name="T9" fmla="*/ 36 h 1884"/>
                <a:gd name="T10" fmla="*/ 0 w 980"/>
                <a:gd name="T11" fmla="*/ 252 h 1884"/>
                <a:gd name="T12" fmla="*/ 0 w 980"/>
                <a:gd name="T13" fmla="*/ 302 h 1884"/>
                <a:gd name="T14" fmla="*/ 74 w 980"/>
                <a:gd name="T15" fmla="*/ 440 h 1884"/>
                <a:gd name="T16" fmla="*/ 449 w 980"/>
                <a:gd name="T17" fmla="*/ 715 h 1884"/>
                <a:gd name="T18" fmla="*/ 449 w 980"/>
                <a:gd name="T19" fmla="*/ 1363 h 1884"/>
                <a:gd name="T20" fmla="*/ 161 w 980"/>
                <a:gd name="T21" fmla="*/ 1547 h 1884"/>
                <a:gd name="T22" fmla="*/ 161 w 980"/>
                <a:gd name="T23" fmla="*/ 1547 h 1884"/>
                <a:gd name="T24" fmla="*/ 0 w 980"/>
                <a:gd name="T25" fmla="*/ 1643 h 1884"/>
                <a:gd name="T26" fmla="*/ 0 w 980"/>
                <a:gd name="T27" fmla="*/ 1644 h 1884"/>
                <a:gd name="T28" fmla="*/ 0 w 980"/>
                <a:gd name="T29" fmla="*/ 1884 h 1884"/>
                <a:gd name="T30" fmla="*/ 980 w 980"/>
                <a:gd name="T31" fmla="*/ 1884 h 1884"/>
                <a:gd name="T32" fmla="*/ 980 w 980"/>
                <a:gd name="T33" fmla="*/ 1426 h 1884"/>
                <a:gd name="T34" fmla="*/ 980 w 980"/>
                <a:gd name="T35" fmla="*/ 1424 h 1884"/>
                <a:gd name="T36" fmla="*/ 825 w 980"/>
                <a:gd name="T37" fmla="*/ 1302 h 1884"/>
                <a:gd name="T38" fmla="*/ 741 w 980"/>
                <a:gd name="T39" fmla="*/ 1317 h 1884"/>
                <a:gd name="T40" fmla="*/ 531 w 980"/>
                <a:gd name="T41" fmla="*/ 1140 h 1884"/>
                <a:gd name="T42" fmla="*/ 531 w 980"/>
                <a:gd name="T43" fmla="*/ 715 h 1884"/>
                <a:gd name="T44" fmla="*/ 906 w 980"/>
                <a:gd name="T45" fmla="*/ 440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0" h="1884">
                  <a:moveTo>
                    <a:pt x="906" y="440"/>
                  </a:moveTo>
                  <a:cubicBezTo>
                    <a:pt x="952" y="409"/>
                    <a:pt x="980" y="357"/>
                    <a:pt x="980" y="302"/>
                  </a:cubicBezTo>
                  <a:cubicBezTo>
                    <a:pt x="980" y="302"/>
                    <a:pt x="980" y="302"/>
                    <a:pt x="980" y="302"/>
                  </a:cubicBezTo>
                  <a:cubicBezTo>
                    <a:pt x="980" y="249"/>
                    <a:pt x="943" y="202"/>
                    <a:pt x="892" y="189"/>
                  </a:cubicBezTo>
                  <a:cubicBezTo>
                    <a:pt x="277" y="36"/>
                    <a:pt x="277" y="36"/>
                    <a:pt x="277" y="36"/>
                  </a:cubicBezTo>
                  <a:cubicBezTo>
                    <a:pt x="137" y="0"/>
                    <a:pt x="0" y="107"/>
                    <a:pt x="0" y="25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57"/>
                    <a:pt x="28" y="409"/>
                    <a:pt x="74" y="440"/>
                  </a:cubicBezTo>
                  <a:cubicBezTo>
                    <a:pt x="449" y="715"/>
                    <a:pt x="449" y="715"/>
                    <a:pt x="449" y="715"/>
                  </a:cubicBezTo>
                  <a:cubicBezTo>
                    <a:pt x="449" y="1363"/>
                    <a:pt x="449" y="1363"/>
                    <a:pt x="449" y="1363"/>
                  </a:cubicBezTo>
                  <a:cubicBezTo>
                    <a:pt x="449" y="1511"/>
                    <a:pt x="296" y="1609"/>
                    <a:pt x="161" y="1547"/>
                  </a:cubicBezTo>
                  <a:cubicBezTo>
                    <a:pt x="161" y="1547"/>
                    <a:pt x="161" y="1547"/>
                    <a:pt x="161" y="1547"/>
                  </a:cubicBezTo>
                  <a:cubicBezTo>
                    <a:pt x="89" y="1513"/>
                    <a:pt x="1" y="1563"/>
                    <a:pt x="0" y="1643"/>
                  </a:cubicBezTo>
                  <a:cubicBezTo>
                    <a:pt x="0" y="1643"/>
                    <a:pt x="0" y="1644"/>
                    <a:pt x="0" y="1644"/>
                  </a:cubicBezTo>
                  <a:cubicBezTo>
                    <a:pt x="0" y="1884"/>
                    <a:pt x="0" y="1884"/>
                    <a:pt x="0" y="1884"/>
                  </a:cubicBezTo>
                  <a:cubicBezTo>
                    <a:pt x="980" y="1884"/>
                    <a:pt x="980" y="1884"/>
                    <a:pt x="980" y="1884"/>
                  </a:cubicBezTo>
                  <a:cubicBezTo>
                    <a:pt x="980" y="1426"/>
                    <a:pt x="980" y="1426"/>
                    <a:pt x="980" y="1426"/>
                  </a:cubicBezTo>
                  <a:cubicBezTo>
                    <a:pt x="980" y="1426"/>
                    <a:pt x="980" y="1425"/>
                    <a:pt x="980" y="1424"/>
                  </a:cubicBezTo>
                  <a:cubicBezTo>
                    <a:pt x="979" y="1346"/>
                    <a:pt x="903" y="1289"/>
                    <a:pt x="825" y="1302"/>
                  </a:cubicBezTo>
                  <a:cubicBezTo>
                    <a:pt x="741" y="1317"/>
                    <a:pt x="741" y="1317"/>
                    <a:pt x="741" y="1317"/>
                  </a:cubicBezTo>
                  <a:cubicBezTo>
                    <a:pt x="631" y="1336"/>
                    <a:pt x="531" y="1251"/>
                    <a:pt x="531" y="1140"/>
                  </a:cubicBezTo>
                  <a:cubicBezTo>
                    <a:pt x="531" y="715"/>
                    <a:pt x="531" y="715"/>
                    <a:pt x="531" y="715"/>
                  </a:cubicBezTo>
                  <a:lnTo>
                    <a:pt x="906" y="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CA087A0-6198-46D3-890C-3EDC6FF7DB7D}"/>
              </a:ext>
            </a:extLst>
          </p:cNvPr>
          <p:cNvGrpSpPr/>
          <p:nvPr/>
        </p:nvGrpSpPr>
        <p:grpSpPr>
          <a:xfrm>
            <a:off x="6875369" y="3170376"/>
            <a:ext cx="311719" cy="310878"/>
            <a:chOff x="-4597400" y="1811338"/>
            <a:chExt cx="5294313" cy="5280025"/>
          </a:xfrm>
        </p:grpSpPr>
        <p:sp>
          <p:nvSpPr>
            <p:cNvPr id="103" name="Freeform 46">
              <a:extLst>
                <a:ext uri="{FF2B5EF4-FFF2-40B4-BE49-F238E27FC236}">
                  <a16:creationId xmlns:a16="http://schemas.microsoft.com/office/drawing/2014/main" id="{3E2C0127-B59C-427E-BC74-AB051EBDE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7962" y="4922838"/>
              <a:ext cx="974725" cy="971550"/>
            </a:xfrm>
            <a:custGeom>
              <a:avLst/>
              <a:gdLst>
                <a:gd name="T0" fmla="*/ 614 w 614"/>
                <a:gd name="T1" fmla="*/ 386 h 612"/>
                <a:gd name="T2" fmla="*/ 387 w 614"/>
                <a:gd name="T3" fmla="*/ 612 h 612"/>
                <a:gd name="T4" fmla="*/ 0 w 614"/>
                <a:gd name="T5" fmla="*/ 225 h 612"/>
                <a:gd name="T6" fmla="*/ 226 w 614"/>
                <a:gd name="T7" fmla="*/ 0 h 612"/>
                <a:gd name="T8" fmla="*/ 614 w 614"/>
                <a:gd name="T9" fmla="*/ 38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4" h="612">
                  <a:moveTo>
                    <a:pt x="614" y="386"/>
                  </a:moveTo>
                  <a:lnTo>
                    <a:pt x="387" y="612"/>
                  </a:lnTo>
                  <a:lnTo>
                    <a:pt x="0" y="225"/>
                  </a:lnTo>
                  <a:lnTo>
                    <a:pt x="226" y="0"/>
                  </a:lnTo>
                  <a:lnTo>
                    <a:pt x="614" y="3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Oval 47">
              <a:extLst>
                <a:ext uri="{FF2B5EF4-FFF2-40B4-BE49-F238E27FC236}">
                  <a16:creationId xmlns:a16="http://schemas.microsoft.com/office/drawing/2014/main" id="{E529A97C-6082-497E-A622-A020B910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97400" y="1811338"/>
              <a:ext cx="4013201" cy="4003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Oval 48">
              <a:extLst>
                <a:ext uri="{FF2B5EF4-FFF2-40B4-BE49-F238E27FC236}">
                  <a16:creationId xmlns:a16="http://schemas.microsoft.com/office/drawing/2014/main" id="{35C86E70-5875-4EAC-923E-842AD37E7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22750" y="2185988"/>
              <a:ext cx="3263901" cy="32543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49">
              <a:extLst>
                <a:ext uri="{FF2B5EF4-FFF2-40B4-BE49-F238E27FC236}">
                  <a16:creationId xmlns:a16="http://schemas.microsoft.com/office/drawing/2014/main" id="{6EFFBDC6-6344-414F-B20E-67F52DF81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600" y="5281613"/>
              <a:ext cx="1814513" cy="1809750"/>
            </a:xfrm>
            <a:custGeom>
              <a:avLst/>
              <a:gdLst>
                <a:gd name="T0" fmla="*/ 233 w 843"/>
                <a:gd name="T1" fmla="*/ 43 h 843"/>
                <a:gd name="T2" fmla="*/ 43 w 843"/>
                <a:gd name="T3" fmla="*/ 233 h 843"/>
                <a:gd name="T4" fmla="*/ 43 w 843"/>
                <a:gd name="T5" fmla="*/ 388 h 843"/>
                <a:gd name="T6" fmla="*/ 454 w 843"/>
                <a:gd name="T7" fmla="*/ 800 h 843"/>
                <a:gd name="T8" fmla="*/ 609 w 843"/>
                <a:gd name="T9" fmla="*/ 800 h 843"/>
                <a:gd name="T10" fmla="*/ 800 w 843"/>
                <a:gd name="T11" fmla="*/ 609 h 843"/>
                <a:gd name="T12" fmla="*/ 800 w 843"/>
                <a:gd name="T13" fmla="*/ 454 h 843"/>
                <a:gd name="T14" fmla="*/ 388 w 843"/>
                <a:gd name="T15" fmla="*/ 43 h 843"/>
                <a:gd name="T16" fmla="*/ 233 w 843"/>
                <a:gd name="T17" fmla="*/ 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43">
                  <a:moveTo>
                    <a:pt x="233" y="43"/>
                  </a:moveTo>
                  <a:cubicBezTo>
                    <a:pt x="43" y="233"/>
                    <a:pt x="43" y="233"/>
                    <a:pt x="43" y="233"/>
                  </a:cubicBezTo>
                  <a:cubicBezTo>
                    <a:pt x="0" y="276"/>
                    <a:pt x="0" y="346"/>
                    <a:pt x="43" y="388"/>
                  </a:cubicBezTo>
                  <a:cubicBezTo>
                    <a:pt x="454" y="800"/>
                    <a:pt x="454" y="800"/>
                    <a:pt x="454" y="800"/>
                  </a:cubicBezTo>
                  <a:cubicBezTo>
                    <a:pt x="497" y="843"/>
                    <a:pt x="566" y="843"/>
                    <a:pt x="609" y="800"/>
                  </a:cubicBezTo>
                  <a:cubicBezTo>
                    <a:pt x="800" y="609"/>
                    <a:pt x="800" y="609"/>
                    <a:pt x="800" y="609"/>
                  </a:cubicBezTo>
                  <a:cubicBezTo>
                    <a:pt x="843" y="566"/>
                    <a:pt x="843" y="497"/>
                    <a:pt x="800" y="454"/>
                  </a:cubicBezTo>
                  <a:cubicBezTo>
                    <a:pt x="388" y="43"/>
                    <a:pt x="388" y="43"/>
                    <a:pt x="388" y="43"/>
                  </a:cubicBezTo>
                  <a:cubicBezTo>
                    <a:pt x="346" y="0"/>
                    <a:pt x="276" y="0"/>
                    <a:pt x="233" y="4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11D39F-331F-44A2-B2BD-39B3644031FA}"/>
              </a:ext>
            </a:extLst>
          </p:cNvPr>
          <p:cNvGrpSpPr/>
          <p:nvPr/>
        </p:nvGrpSpPr>
        <p:grpSpPr>
          <a:xfrm>
            <a:off x="8117522" y="3241608"/>
            <a:ext cx="286881" cy="187393"/>
            <a:chOff x="3125788" y="5749926"/>
            <a:chExt cx="5268913" cy="3441700"/>
          </a:xfrm>
        </p:grpSpPr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34EF127D-5D46-433B-B450-4DC3E27F2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8015288"/>
              <a:ext cx="1074738" cy="1176338"/>
            </a:xfrm>
            <a:custGeom>
              <a:avLst/>
              <a:gdLst>
                <a:gd name="T0" fmla="*/ 229 w 677"/>
                <a:gd name="T1" fmla="*/ 0 h 741"/>
                <a:gd name="T2" fmla="*/ 0 w 677"/>
                <a:gd name="T3" fmla="*/ 741 h 741"/>
                <a:gd name="T4" fmla="*/ 677 w 677"/>
                <a:gd name="T5" fmla="*/ 291 h 741"/>
                <a:gd name="T6" fmla="*/ 229 w 677"/>
                <a:gd name="T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7" h="741">
                  <a:moveTo>
                    <a:pt x="229" y="0"/>
                  </a:moveTo>
                  <a:lnTo>
                    <a:pt x="0" y="741"/>
                  </a:lnTo>
                  <a:lnTo>
                    <a:pt x="677" y="29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3D47C792-5CF6-4A8E-9789-557F3A69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5749926"/>
              <a:ext cx="5268913" cy="3441700"/>
            </a:xfrm>
            <a:custGeom>
              <a:avLst/>
              <a:gdLst>
                <a:gd name="T0" fmla="*/ 975 w 3319"/>
                <a:gd name="T1" fmla="*/ 1198 h 2168"/>
                <a:gd name="T2" fmla="*/ 3319 w 3319"/>
                <a:gd name="T3" fmla="*/ 0 h 2168"/>
                <a:gd name="T4" fmla="*/ 1376 w 3319"/>
                <a:gd name="T5" fmla="*/ 1427 h 2168"/>
                <a:gd name="T6" fmla="*/ 2519 w 3319"/>
                <a:gd name="T7" fmla="*/ 2168 h 2168"/>
                <a:gd name="T8" fmla="*/ 3319 w 3319"/>
                <a:gd name="T9" fmla="*/ 0 h 2168"/>
                <a:gd name="T10" fmla="*/ 0 w 3319"/>
                <a:gd name="T11" fmla="*/ 685 h 2168"/>
                <a:gd name="T12" fmla="*/ 975 w 3319"/>
                <a:gd name="T13" fmla="*/ 1198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9" h="2168">
                  <a:moveTo>
                    <a:pt x="975" y="1198"/>
                  </a:moveTo>
                  <a:lnTo>
                    <a:pt x="3319" y="0"/>
                  </a:lnTo>
                  <a:lnTo>
                    <a:pt x="1376" y="1427"/>
                  </a:lnTo>
                  <a:lnTo>
                    <a:pt x="2519" y="2168"/>
                  </a:lnTo>
                  <a:lnTo>
                    <a:pt x="3319" y="0"/>
                  </a:lnTo>
                  <a:lnTo>
                    <a:pt x="0" y="685"/>
                  </a:lnTo>
                  <a:lnTo>
                    <a:pt x="975" y="11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398ECAB5-3A6E-4D30-B284-1CB6FEB4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5749926"/>
              <a:ext cx="3721100" cy="3441700"/>
            </a:xfrm>
            <a:custGeom>
              <a:avLst/>
              <a:gdLst>
                <a:gd name="T0" fmla="*/ 401 w 2344"/>
                <a:gd name="T1" fmla="*/ 1427 h 2168"/>
                <a:gd name="T2" fmla="*/ 176 w 2344"/>
                <a:gd name="T3" fmla="*/ 2168 h 2168"/>
                <a:gd name="T4" fmla="*/ 0 w 2344"/>
                <a:gd name="T5" fmla="*/ 1198 h 2168"/>
                <a:gd name="T6" fmla="*/ 2344 w 2344"/>
                <a:gd name="T7" fmla="*/ 0 h 2168"/>
                <a:gd name="T8" fmla="*/ 401 w 2344"/>
                <a:gd name="T9" fmla="*/ 1427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4" h="2168">
                  <a:moveTo>
                    <a:pt x="401" y="1427"/>
                  </a:moveTo>
                  <a:lnTo>
                    <a:pt x="176" y="2168"/>
                  </a:lnTo>
                  <a:lnTo>
                    <a:pt x="0" y="1198"/>
                  </a:lnTo>
                  <a:lnTo>
                    <a:pt x="2344" y="0"/>
                  </a:lnTo>
                  <a:lnTo>
                    <a:pt x="401" y="142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98982686-D17F-426B-8694-AEBFE765F992}"/>
              </a:ext>
            </a:extLst>
          </p:cNvPr>
          <p:cNvSpPr txBox="1"/>
          <p:nvPr/>
        </p:nvSpPr>
        <p:spPr>
          <a:xfrm>
            <a:off x="3522748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0A95654-1B29-45D3-AEA0-B1829A95DBA7}"/>
              </a:ext>
            </a:extLst>
          </p:cNvPr>
          <p:cNvSpPr/>
          <p:nvPr/>
        </p:nvSpPr>
        <p:spPr>
          <a:xfrm>
            <a:off x="3300430" y="5545440"/>
            <a:ext cx="159798" cy="1597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00FE4F6-8DE4-47A9-8B1F-D8396D1CD900}"/>
              </a:ext>
            </a:extLst>
          </p:cNvPr>
          <p:cNvSpPr txBox="1"/>
          <p:nvPr/>
        </p:nvSpPr>
        <p:spPr>
          <a:xfrm>
            <a:off x="5080500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2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F36760-308A-4ECA-9BAE-50BD7B0886B2}"/>
              </a:ext>
            </a:extLst>
          </p:cNvPr>
          <p:cNvSpPr/>
          <p:nvPr/>
        </p:nvSpPr>
        <p:spPr>
          <a:xfrm>
            <a:off x="4858182" y="5545440"/>
            <a:ext cx="159798" cy="1597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E15EF9E-0589-4958-94A7-E2D1ADAFF890}"/>
              </a:ext>
            </a:extLst>
          </p:cNvPr>
          <p:cNvSpPr txBox="1"/>
          <p:nvPr/>
        </p:nvSpPr>
        <p:spPr>
          <a:xfrm>
            <a:off x="6638252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3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F72B089-5459-45E9-A882-89C9659E61E4}"/>
              </a:ext>
            </a:extLst>
          </p:cNvPr>
          <p:cNvSpPr/>
          <p:nvPr/>
        </p:nvSpPr>
        <p:spPr>
          <a:xfrm>
            <a:off x="6415934" y="5545440"/>
            <a:ext cx="159798" cy="1597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2BFBFF-19F3-4E92-AC77-C43EC11D1D43}"/>
              </a:ext>
            </a:extLst>
          </p:cNvPr>
          <p:cNvSpPr txBox="1"/>
          <p:nvPr/>
        </p:nvSpPr>
        <p:spPr>
          <a:xfrm>
            <a:off x="8196005" y="5456062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Title 4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3D66A0C-3B15-4C7C-8AA1-CFF03454FFBC}"/>
              </a:ext>
            </a:extLst>
          </p:cNvPr>
          <p:cNvSpPr/>
          <p:nvPr/>
        </p:nvSpPr>
        <p:spPr>
          <a:xfrm>
            <a:off x="7973687" y="5545440"/>
            <a:ext cx="159798" cy="159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" y="6337431"/>
            <a:ext cx="11172825" cy="5238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/>
          <a:srcRect l="44395"/>
          <a:stretch/>
        </p:blipFill>
        <p:spPr>
          <a:xfrm>
            <a:off x="5979362" y="6337431"/>
            <a:ext cx="6212638" cy="52387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031935" y="4063201"/>
            <a:ext cx="354920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USE CASE &amp; WORK-FLOW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38" y="-394355"/>
            <a:ext cx="3810000" cy="38100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566CA-0D25-45FC-903F-B1CCB826C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358" y="-24984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" y="6337431"/>
            <a:ext cx="12168720" cy="52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28810" y="244207"/>
            <a:ext cx="323895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USE CASE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979212" y="2290701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9" y="2269068"/>
            <a:ext cx="380036" cy="6914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390" y="3089165"/>
            <a:ext cx="790164" cy="767570"/>
            <a:chOff x="509984" y="1963"/>
            <a:chExt cx="1974453" cy="1974453"/>
          </a:xfrm>
        </p:grpSpPr>
        <p:sp>
          <p:nvSpPr>
            <p:cNvPr id="14" name="Oval 1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606958" y="2989213"/>
            <a:ext cx="579699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shelter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23880" y="2189121"/>
            <a:ext cx="790164" cy="767570"/>
            <a:chOff x="509984" y="1963"/>
            <a:chExt cx="1974453" cy="1974453"/>
          </a:xfrm>
        </p:grpSpPr>
        <p:sp>
          <p:nvSpPr>
            <p:cNvPr id="18" name="Oval 17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2029112" y="2438822"/>
            <a:ext cx="5796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Generate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Request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28" y="2343009"/>
            <a:ext cx="380036" cy="691494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2760131" y="2281801"/>
            <a:ext cx="825767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4" y="481052"/>
            <a:ext cx="380036" cy="69149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154139" y="2089926"/>
            <a:ext cx="790164" cy="767570"/>
            <a:chOff x="509984" y="1963"/>
            <a:chExt cx="1974453" cy="1974453"/>
          </a:xfrm>
        </p:grpSpPr>
        <p:sp>
          <p:nvSpPr>
            <p:cNvPr id="27" name="Oval 26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8" y="2413647"/>
            <a:ext cx="380036" cy="691494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4102713" y="2272545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/>
          <p:cNvGrpSpPr/>
          <p:nvPr/>
        </p:nvGrpSpPr>
        <p:grpSpPr>
          <a:xfrm>
            <a:off x="5054197" y="2132927"/>
            <a:ext cx="790164" cy="767570"/>
            <a:chOff x="509984" y="1963"/>
            <a:chExt cx="1974453" cy="1974453"/>
          </a:xfrm>
        </p:grpSpPr>
        <p:sp>
          <p:nvSpPr>
            <p:cNvPr id="34" name="Oval 3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71" y="2398301"/>
            <a:ext cx="380036" cy="69149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>
            <a:off x="5926050" y="2398301"/>
            <a:ext cx="762327" cy="282206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3750568" y="3090697"/>
            <a:ext cx="579699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6746733" y="3171749"/>
            <a:ext cx="777327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Distributor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7219201" y="2398301"/>
            <a:ext cx="925880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Right Arrow 40"/>
          <p:cNvSpPr/>
          <p:nvPr/>
        </p:nvSpPr>
        <p:spPr>
          <a:xfrm>
            <a:off x="8990739" y="2357173"/>
            <a:ext cx="1118426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10113993" y="3243973"/>
            <a:ext cx="77732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Supplier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8990738" y="3254638"/>
            <a:ext cx="1004573" cy="282205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Right Arrow 43"/>
          <p:cNvSpPr/>
          <p:nvPr/>
        </p:nvSpPr>
        <p:spPr>
          <a:xfrm rot="12357647">
            <a:off x="7179855" y="3116330"/>
            <a:ext cx="1004573" cy="222249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Right Arrow 44"/>
          <p:cNvSpPr/>
          <p:nvPr/>
        </p:nvSpPr>
        <p:spPr>
          <a:xfrm rot="20598841">
            <a:off x="8354099" y="1217958"/>
            <a:ext cx="987596" cy="281249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544350" y="1228533"/>
            <a:ext cx="790164" cy="767570"/>
            <a:chOff x="509984" y="1963"/>
            <a:chExt cx="1974453" cy="1974453"/>
          </a:xfrm>
        </p:grpSpPr>
        <p:sp>
          <p:nvSpPr>
            <p:cNvPr id="47" name="Oval 46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 dirty="0"/>
            </a:p>
          </p:txBody>
        </p:sp>
      </p:grpSp>
      <p:sp>
        <p:nvSpPr>
          <p:cNvPr id="50" name="Right Arrow 49"/>
          <p:cNvSpPr/>
          <p:nvPr/>
        </p:nvSpPr>
        <p:spPr>
          <a:xfrm rot="6272369">
            <a:off x="6173814" y="1337446"/>
            <a:ext cx="1776930" cy="252718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6653307" y="7096323"/>
            <a:ext cx="1382276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Quality Check officer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18112677">
            <a:off x="7015974" y="1925617"/>
            <a:ext cx="691717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Right Arrow 57"/>
          <p:cNvSpPr/>
          <p:nvPr/>
        </p:nvSpPr>
        <p:spPr>
          <a:xfrm rot="9714602">
            <a:off x="5886213" y="2977485"/>
            <a:ext cx="726130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9" name="Group 58"/>
          <p:cNvGrpSpPr/>
          <p:nvPr/>
        </p:nvGrpSpPr>
        <p:grpSpPr>
          <a:xfrm>
            <a:off x="4787455" y="2965326"/>
            <a:ext cx="1130125" cy="671342"/>
            <a:chOff x="509984" y="1963"/>
            <a:chExt cx="1974453" cy="1974453"/>
          </a:xfrm>
        </p:grpSpPr>
        <p:sp>
          <p:nvSpPr>
            <p:cNvPr id="60" name="Oval 59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sp>
        <p:nvSpPr>
          <p:cNvPr id="62" name="Right Arrow 61"/>
          <p:cNvSpPr/>
          <p:nvPr/>
        </p:nvSpPr>
        <p:spPr>
          <a:xfrm rot="10800000">
            <a:off x="4001891" y="3167641"/>
            <a:ext cx="778418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3" name="Group 62"/>
          <p:cNvGrpSpPr/>
          <p:nvPr/>
        </p:nvGrpSpPr>
        <p:grpSpPr>
          <a:xfrm>
            <a:off x="1799146" y="2984718"/>
            <a:ext cx="1080418" cy="879304"/>
            <a:chOff x="509984" y="1963"/>
            <a:chExt cx="1974453" cy="1974453"/>
          </a:xfrm>
        </p:grpSpPr>
        <p:sp>
          <p:nvSpPr>
            <p:cNvPr id="64" name="Oval 63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sp>
        <p:nvSpPr>
          <p:cNvPr id="66" name="Right Arrow 65"/>
          <p:cNvSpPr/>
          <p:nvPr/>
        </p:nvSpPr>
        <p:spPr>
          <a:xfrm rot="12128890">
            <a:off x="1010368" y="3007594"/>
            <a:ext cx="873476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Right Arrow 66"/>
          <p:cNvSpPr/>
          <p:nvPr/>
        </p:nvSpPr>
        <p:spPr>
          <a:xfrm rot="10800000">
            <a:off x="2870560" y="3187828"/>
            <a:ext cx="778418" cy="236542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8" name="Group 67"/>
          <p:cNvGrpSpPr/>
          <p:nvPr/>
        </p:nvGrpSpPr>
        <p:grpSpPr>
          <a:xfrm>
            <a:off x="7349176" y="43232"/>
            <a:ext cx="790164" cy="767570"/>
            <a:chOff x="509984" y="1963"/>
            <a:chExt cx="1974453" cy="1974453"/>
          </a:xfrm>
        </p:grpSpPr>
        <p:sp>
          <p:nvSpPr>
            <p:cNvPr id="69" name="Oval 68"/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4"/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 dirty="0"/>
            </a:p>
          </p:txBody>
        </p:sp>
      </p:grpSp>
      <p:sp>
        <p:nvSpPr>
          <p:cNvPr id="71" name="Right Arrow 70"/>
          <p:cNvSpPr/>
          <p:nvPr/>
        </p:nvSpPr>
        <p:spPr>
          <a:xfrm rot="11143838">
            <a:off x="8225598" y="405348"/>
            <a:ext cx="1079197" cy="25870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5174549" y="2337046"/>
            <a:ext cx="6954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Approving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Request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8276432" y="2361672"/>
            <a:ext cx="890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If insufficient inventory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4990635" y="3075997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acknowledgement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back to NGO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8339789" y="3317348"/>
            <a:ext cx="890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Providing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sufficient inventory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7688786" y="1398335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for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quality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evaluation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7464379" y="197319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Approving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the evaluation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report of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food request 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56398A-6DE9-4523-A1F6-F56FBECDE507}"/>
              </a:ext>
            </a:extLst>
          </p:cNvPr>
          <p:cNvSpPr txBox="1"/>
          <p:nvPr/>
        </p:nvSpPr>
        <p:spPr>
          <a:xfrm>
            <a:off x="1949001" y="3158111"/>
            <a:ext cx="12094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Passing the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 request acknowledgement 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back to Shelter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1D39F-331F-44A2-B2BD-39B3644031FA}"/>
              </a:ext>
            </a:extLst>
          </p:cNvPr>
          <p:cNvGrpSpPr/>
          <p:nvPr/>
        </p:nvGrpSpPr>
        <p:grpSpPr>
          <a:xfrm>
            <a:off x="2479030" y="258657"/>
            <a:ext cx="622782" cy="324861"/>
            <a:chOff x="3125788" y="5749926"/>
            <a:chExt cx="5268913" cy="3441700"/>
          </a:xfrm>
        </p:grpSpPr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34EF127D-5D46-433B-B450-4DC3E27F2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8015288"/>
              <a:ext cx="1074738" cy="1176338"/>
            </a:xfrm>
            <a:custGeom>
              <a:avLst/>
              <a:gdLst>
                <a:gd name="T0" fmla="*/ 229 w 677"/>
                <a:gd name="T1" fmla="*/ 0 h 741"/>
                <a:gd name="T2" fmla="*/ 0 w 677"/>
                <a:gd name="T3" fmla="*/ 741 h 741"/>
                <a:gd name="T4" fmla="*/ 677 w 677"/>
                <a:gd name="T5" fmla="*/ 291 h 741"/>
                <a:gd name="T6" fmla="*/ 229 w 677"/>
                <a:gd name="T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7" h="741">
                  <a:moveTo>
                    <a:pt x="229" y="0"/>
                  </a:moveTo>
                  <a:lnTo>
                    <a:pt x="0" y="741"/>
                  </a:lnTo>
                  <a:lnTo>
                    <a:pt x="677" y="29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3">
              <a:extLst>
                <a:ext uri="{FF2B5EF4-FFF2-40B4-BE49-F238E27FC236}">
                  <a16:creationId xmlns:a16="http://schemas.microsoft.com/office/drawing/2014/main" id="{3D47C792-5CF6-4A8E-9789-557F3A69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5749926"/>
              <a:ext cx="5268913" cy="3441700"/>
            </a:xfrm>
            <a:custGeom>
              <a:avLst/>
              <a:gdLst>
                <a:gd name="T0" fmla="*/ 975 w 3319"/>
                <a:gd name="T1" fmla="*/ 1198 h 2168"/>
                <a:gd name="T2" fmla="*/ 3319 w 3319"/>
                <a:gd name="T3" fmla="*/ 0 h 2168"/>
                <a:gd name="T4" fmla="*/ 1376 w 3319"/>
                <a:gd name="T5" fmla="*/ 1427 h 2168"/>
                <a:gd name="T6" fmla="*/ 2519 w 3319"/>
                <a:gd name="T7" fmla="*/ 2168 h 2168"/>
                <a:gd name="T8" fmla="*/ 3319 w 3319"/>
                <a:gd name="T9" fmla="*/ 0 h 2168"/>
                <a:gd name="T10" fmla="*/ 0 w 3319"/>
                <a:gd name="T11" fmla="*/ 685 h 2168"/>
                <a:gd name="T12" fmla="*/ 975 w 3319"/>
                <a:gd name="T13" fmla="*/ 1198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9" h="2168">
                  <a:moveTo>
                    <a:pt x="975" y="1198"/>
                  </a:moveTo>
                  <a:lnTo>
                    <a:pt x="3319" y="0"/>
                  </a:lnTo>
                  <a:lnTo>
                    <a:pt x="1376" y="1427"/>
                  </a:lnTo>
                  <a:lnTo>
                    <a:pt x="2519" y="2168"/>
                  </a:lnTo>
                  <a:lnTo>
                    <a:pt x="3319" y="0"/>
                  </a:lnTo>
                  <a:lnTo>
                    <a:pt x="0" y="685"/>
                  </a:lnTo>
                  <a:lnTo>
                    <a:pt x="975" y="11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4">
              <a:extLst>
                <a:ext uri="{FF2B5EF4-FFF2-40B4-BE49-F238E27FC236}">
                  <a16:creationId xmlns:a16="http://schemas.microsoft.com/office/drawing/2014/main" id="{398ECAB5-3A6E-4D30-B284-1CB6FEB4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5749926"/>
              <a:ext cx="3721100" cy="3441700"/>
            </a:xfrm>
            <a:custGeom>
              <a:avLst/>
              <a:gdLst>
                <a:gd name="T0" fmla="*/ 401 w 2344"/>
                <a:gd name="T1" fmla="*/ 1427 h 2168"/>
                <a:gd name="T2" fmla="*/ 176 w 2344"/>
                <a:gd name="T3" fmla="*/ 2168 h 2168"/>
                <a:gd name="T4" fmla="*/ 0 w 2344"/>
                <a:gd name="T5" fmla="*/ 1198 h 2168"/>
                <a:gd name="T6" fmla="*/ 2344 w 2344"/>
                <a:gd name="T7" fmla="*/ 0 h 2168"/>
                <a:gd name="T8" fmla="*/ 401 w 2344"/>
                <a:gd name="T9" fmla="*/ 1427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4" h="2168">
                  <a:moveTo>
                    <a:pt x="401" y="1427"/>
                  </a:moveTo>
                  <a:lnTo>
                    <a:pt x="176" y="2168"/>
                  </a:lnTo>
                  <a:lnTo>
                    <a:pt x="0" y="1198"/>
                  </a:lnTo>
                  <a:lnTo>
                    <a:pt x="2344" y="0"/>
                  </a:lnTo>
                  <a:lnTo>
                    <a:pt x="401" y="142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E434A73-11B3-6691-EFA1-326C45872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0" y="5410202"/>
            <a:ext cx="381932" cy="694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B4EF05F-95C4-C1C1-B01C-FED1D8BD3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21" y="5444394"/>
            <a:ext cx="380036" cy="69149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F4A3AE-A8EB-3EB7-7EA7-91486AFAD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36" y="5446500"/>
            <a:ext cx="380036" cy="69149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7B7AFA2-CE4D-D533-5237-BFC3F3A9C26E}"/>
              </a:ext>
            </a:extLst>
          </p:cNvPr>
          <p:cNvSpPr txBox="1"/>
          <p:nvPr/>
        </p:nvSpPr>
        <p:spPr>
          <a:xfrm>
            <a:off x="3690121" y="6193851"/>
            <a:ext cx="1382276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Transport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3B036C-D6E3-B46A-B836-FD330423BE75}"/>
              </a:ext>
            </a:extLst>
          </p:cNvPr>
          <p:cNvSpPr txBox="1"/>
          <p:nvPr/>
        </p:nvSpPr>
        <p:spPr>
          <a:xfrm>
            <a:off x="5777421" y="6205609"/>
            <a:ext cx="1382276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</a:rPr>
              <a:t>Packaging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3EFC045-8220-11F5-1457-22269BE5E8F8}"/>
              </a:ext>
            </a:extLst>
          </p:cNvPr>
          <p:cNvGrpSpPr/>
          <p:nvPr/>
        </p:nvGrpSpPr>
        <p:grpSpPr>
          <a:xfrm>
            <a:off x="6336103" y="4087861"/>
            <a:ext cx="790164" cy="767570"/>
            <a:chOff x="509984" y="1963"/>
            <a:chExt cx="1974453" cy="1974453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0D073AF-54A7-23DE-7D48-70724C58B2CA}"/>
                </a:ext>
              </a:extLst>
            </p:cNvPr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Oval 4">
              <a:extLst>
                <a:ext uri="{FF2B5EF4-FFF2-40B4-BE49-F238E27FC236}">
                  <a16:creationId xmlns:a16="http://schemas.microsoft.com/office/drawing/2014/main" id="{1D5DFBA8-CB53-EF6B-EB66-6279F76B7D26}"/>
                </a:ext>
              </a:extLst>
            </p:cNvPr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/>
                <a:t>After Quality Check the Request is sent for Packaging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DF495B-1622-8CD2-EBAB-707212771DD0}"/>
              </a:ext>
            </a:extLst>
          </p:cNvPr>
          <p:cNvGrpSpPr/>
          <p:nvPr/>
        </p:nvGrpSpPr>
        <p:grpSpPr>
          <a:xfrm>
            <a:off x="11225439" y="4132524"/>
            <a:ext cx="790164" cy="767570"/>
            <a:chOff x="509984" y="1963"/>
            <a:chExt cx="1974453" cy="1974453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5BEDBE1-88CE-F77A-3D86-3D84A72F014F}"/>
                </a:ext>
              </a:extLst>
            </p:cNvPr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4084AA8E-609B-E526-890F-F9FF7D9C30E7}"/>
                </a:ext>
              </a:extLst>
            </p:cNvPr>
            <p:cNvSpPr txBox="1"/>
            <p:nvPr/>
          </p:nvSpPr>
          <p:spPr>
            <a:xfrm>
              <a:off x="799136" y="291115"/>
              <a:ext cx="1396149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dirty="0">
                  <a:latin typeface="Rockwell" panose="02060603020205020403" pitchFamily="18" charset="77"/>
                </a:rPr>
                <a:t>Grocery request is fulfilled</a:t>
              </a:r>
              <a:endParaRPr lang="en-US" sz="800" kern="1200" dirty="0">
                <a:latin typeface="Rockwell" panose="02060603020205020403" pitchFamily="18" charset="77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FF92EBA-EA58-C73A-6315-825A46DC7B9B}"/>
              </a:ext>
            </a:extLst>
          </p:cNvPr>
          <p:cNvGrpSpPr/>
          <p:nvPr/>
        </p:nvGrpSpPr>
        <p:grpSpPr>
          <a:xfrm>
            <a:off x="10048575" y="4144219"/>
            <a:ext cx="790164" cy="767570"/>
            <a:chOff x="509984" y="1963"/>
            <a:chExt cx="1974453" cy="1974453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A60F19B-7CD0-F911-9A3A-8C6716F378BB}"/>
                </a:ext>
              </a:extLst>
            </p:cNvPr>
            <p:cNvSpPr/>
            <p:nvPr/>
          </p:nvSpPr>
          <p:spPr>
            <a:xfrm>
              <a:off x="509984" y="1963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Oval 4">
              <a:extLst>
                <a:ext uri="{FF2B5EF4-FFF2-40B4-BE49-F238E27FC236}">
                  <a16:creationId xmlns:a16="http://schemas.microsoft.com/office/drawing/2014/main" id="{A32E2339-6A25-5B93-B8D4-A176C194E625}"/>
                </a:ext>
              </a:extLst>
            </p:cNvPr>
            <p:cNvSpPr txBox="1"/>
            <p:nvPr/>
          </p:nvSpPr>
          <p:spPr>
            <a:xfrm>
              <a:off x="827643" y="407704"/>
              <a:ext cx="1396148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>
                  <a:latin typeface="Rockwell" panose="02060603020205020403" pitchFamily="18" charset="77"/>
                </a:rPr>
                <a:t>Supplier will request for Groceries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34A957-06E0-0D38-3674-5634D6001774}"/>
              </a:ext>
            </a:extLst>
          </p:cNvPr>
          <p:cNvGrpSpPr/>
          <p:nvPr/>
        </p:nvGrpSpPr>
        <p:grpSpPr>
          <a:xfrm>
            <a:off x="4330267" y="4134608"/>
            <a:ext cx="790164" cy="767570"/>
            <a:chOff x="-1562981" y="-778548"/>
            <a:chExt cx="1974453" cy="1974453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272F7F7-B76D-5ED3-3612-84CD26BD7B72}"/>
                </a:ext>
              </a:extLst>
            </p:cNvPr>
            <p:cNvSpPr/>
            <p:nvPr/>
          </p:nvSpPr>
          <p:spPr>
            <a:xfrm>
              <a:off x="-1562981" y="-778548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6" name="Oval 4">
              <a:extLst>
                <a:ext uri="{FF2B5EF4-FFF2-40B4-BE49-F238E27FC236}">
                  <a16:creationId xmlns:a16="http://schemas.microsoft.com/office/drawing/2014/main" id="{2936AC58-E2F8-8B5B-61C7-682E9F307228}"/>
                </a:ext>
              </a:extLst>
            </p:cNvPr>
            <p:cNvSpPr txBox="1"/>
            <p:nvPr/>
          </p:nvSpPr>
          <p:spPr>
            <a:xfrm>
              <a:off x="-1273831" y="-458129"/>
              <a:ext cx="1396148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>
                  <a:solidFill>
                    <a:schemeClr val="tx1"/>
                  </a:solidFill>
                  <a:latin typeface="Rockwell" panose="02060603020205020403" pitchFamily="18" charset="77"/>
                </a:rPr>
                <a:t>Accepting the transport request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5D654989-6F9D-EB38-D40D-85D336394909}"/>
              </a:ext>
            </a:extLst>
          </p:cNvPr>
          <p:cNvSpPr txBox="1"/>
          <p:nvPr/>
        </p:nvSpPr>
        <p:spPr>
          <a:xfrm>
            <a:off x="9335522" y="1256394"/>
            <a:ext cx="1382276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Quality Check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03B0702-E2C2-67D6-9D9A-144217562859}"/>
              </a:ext>
            </a:extLst>
          </p:cNvPr>
          <p:cNvSpPr txBox="1"/>
          <p:nvPr/>
        </p:nvSpPr>
        <p:spPr>
          <a:xfrm>
            <a:off x="10899329" y="6139620"/>
            <a:ext cx="520406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Grocery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199ADFAB-E584-A9A0-CF4A-156C7E3C1144}"/>
              </a:ext>
            </a:extLst>
          </p:cNvPr>
          <p:cNvSpPr/>
          <p:nvPr/>
        </p:nvSpPr>
        <p:spPr>
          <a:xfrm rot="5700185">
            <a:off x="10162085" y="3699272"/>
            <a:ext cx="610567" cy="196089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348C73DA-BD37-687D-73FD-0BBBBADD283D}"/>
              </a:ext>
            </a:extLst>
          </p:cNvPr>
          <p:cNvSpPr/>
          <p:nvPr/>
        </p:nvSpPr>
        <p:spPr>
          <a:xfrm rot="14579529">
            <a:off x="9168819" y="2383894"/>
            <a:ext cx="3405621" cy="286327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31A17112-B93B-67AF-D0FA-C6A166915883}"/>
              </a:ext>
            </a:extLst>
          </p:cNvPr>
          <p:cNvSpPr/>
          <p:nvPr/>
        </p:nvSpPr>
        <p:spPr>
          <a:xfrm rot="17205812">
            <a:off x="11085310" y="5152954"/>
            <a:ext cx="746966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887544B2-07F0-F0F8-F511-6103FA152206}"/>
              </a:ext>
            </a:extLst>
          </p:cNvPr>
          <p:cNvSpPr/>
          <p:nvPr/>
        </p:nvSpPr>
        <p:spPr>
          <a:xfrm rot="4146099">
            <a:off x="10210753" y="5161873"/>
            <a:ext cx="746966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301635AE-12F1-9651-A6ED-30220DB72211}"/>
              </a:ext>
            </a:extLst>
          </p:cNvPr>
          <p:cNvSpPr/>
          <p:nvPr/>
        </p:nvSpPr>
        <p:spPr>
          <a:xfrm rot="7403132">
            <a:off x="3994151" y="5078855"/>
            <a:ext cx="631457" cy="234159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BBD22-9BBE-1B09-C176-161E6CF477A1}"/>
              </a:ext>
            </a:extLst>
          </p:cNvPr>
          <p:cNvSpPr txBox="1"/>
          <p:nvPr/>
        </p:nvSpPr>
        <p:spPr>
          <a:xfrm>
            <a:off x="152400" y="-101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C4099254-0899-E479-4817-5F7E5CF273F6}"/>
              </a:ext>
            </a:extLst>
          </p:cNvPr>
          <p:cNvSpPr/>
          <p:nvPr/>
        </p:nvSpPr>
        <p:spPr>
          <a:xfrm rot="13083679">
            <a:off x="757705" y="3766775"/>
            <a:ext cx="2043812" cy="215941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2E83A3-3268-8988-6C35-8B0F8ADEC746}"/>
              </a:ext>
            </a:extLst>
          </p:cNvPr>
          <p:cNvGrpSpPr/>
          <p:nvPr/>
        </p:nvGrpSpPr>
        <p:grpSpPr>
          <a:xfrm>
            <a:off x="2695171" y="4146763"/>
            <a:ext cx="790164" cy="767570"/>
            <a:chOff x="-1562981" y="-778548"/>
            <a:chExt cx="1974453" cy="197445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B381D2-2459-4034-2DBC-8F712324DCF5}"/>
                </a:ext>
              </a:extLst>
            </p:cNvPr>
            <p:cNvSpPr/>
            <p:nvPr/>
          </p:nvSpPr>
          <p:spPr>
            <a:xfrm>
              <a:off x="-1562981" y="-778548"/>
              <a:ext cx="1974453" cy="19744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Oval 4">
              <a:extLst>
                <a:ext uri="{FF2B5EF4-FFF2-40B4-BE49-F238E27FC236}">
                  <a16:creationId xmlns:a16="http://schemas.microsoft.com/office/drawing/2014/main" id="{54B188E0-E148-E6E2-ABDC-3ED6BF855B20}"/>
                </a:ext>
              </a:extLst>
            </p:cNvPr>
            <p:cNvSpPr txBox="1"/>
            <p:nvPr/>
          </p:nvSpPr>
          <p:spPr>
            <a:xfrm>
              <a:off x="-1343787" y="-438065"/>
              <a:ext cx="1396148" cy="1396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>
                  <a:solidFill>
                    <a:schemeClr val="tx1"/>
                  </a:solidFill>
                  <a:latin typeface="Rockwell" panose="02060603020205020403" pitchFamily="18" charset="77"/>
                  <a:ea typeface="Verdana" panose="020B0604030504040204" pitchFamily="34" charset="0"/>
                  <a:cs typeface="Verdana" panose="020B0604030504040204" pitchFamily="34" charset="0"/>
                </a:rPr>
                <a:t>Initiating the Transport</a:t>
              </a: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9460B60E-029B-98EA-A0F7-5C3149B71BF5}"/>
              </a:ext>
            </a:extLst>
          </p:cNvPr>
          <p:cNvSpPr/>
          <p:nvPr/>
        </p:nvSpPr>
        <p:spPr>
          <a:xfrm rot="13915146">
            <a:off x="3116625" y="5045100"/>
            <a:ext cx="631457" cy="234159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E822EE78-5443-24AB-9403-0D9708D96187}"/>
              </a:ext>
            </a:extLst>
          </p:cNvPr>
          <p:cNvSpPr/>
          <p:nvPr/>
        </p:nvSpPr>
        <p:spPr>
          <a:xfrm rot="13474586">
            <a:off x="5042328" y="4960895"/>
            <a:ext cx="746966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B9D06A1F-C047-12ED-D46C-2F0FC4BB1304}"/>
              </a:ext>
            </a:extLst>
          </p:cNvPr>
          <p:cNvSpPr/>
          <p:nvPr/>
        </p:nvSpPr>
        <p:spPr>
          <a:xfrm rot="6231782">
            <a:off x="6562211" y="3590824"/>
            <a:ext cx="746966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378D8599-4F0D-5C03-D896-D859084D2415}"/>
              </a:ext>
            </a:extLst>
          </p:cNvPr>
          <p:cNvSpPr/>
          <p:nvPr/>
        </p:nvSpPr>
        <p:spPr>
          <a:xfrm rot="7633789">
            <a:off x="6043510" y="4983343"/>
            <a:ext cx="581877" cy="254346"/>
          </a:xfrm>
          <a:prstGeom prst="rightArrow">
            <a:avLst>
              <a:gd name="adj1" fmla="val 60000"/>
              <a:gd name="adj2" fmla="val 5702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2872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38" grpId="0"/>
      <p:bldP spid="39" grpId="0"/>
      <p:bldP spid="42" grpId="0"/>
      <p:bldP spid="51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9" grpId="0"/>
      <p:bldP spid="90" grpId="0"/>
      <p:bldP spid="111" grpId="0"/>
      <p:bldP spid="112" grpId="0"/>
    </p:bld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33ACCB1-507D-4DF7-9244-C6A7227D988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CE0A3F20D8B4BAEFD4F46B157A3F2" ma:contentTypeVersion="2" ma:contentTypeDescription="Create a new document." ma:contentTypeScope="" ma:versionID="8c23c40972fe19a4da82b4bcad4dad62">
  <xsd:schema xmlns:xsd="http://www.w3.org/2001/XMLSchema" xmlns:xs="http://www.w3.org/2001/XMLSchema" xmlns:p="http://schemas.microsoft.com/office/2006/metadata/properties" xmlns:ns3="d01cb3b2-327d-48ed-ac19-7b9d3fc765e0" targetNamespace="http://schemas.microsoft.com/office/2006/metadata/properties" ma:root="true" ma:fieldsID="0e296772be8d577416512faa7f34c5ac" ns3:_="">
    <xsd:import namespace="d01cb3b2-327d-48ed-ac19-7b9d3fc765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cb3b2-327d-48ed-ac19-7b9d3fc765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01cb3b2-327d-48ed-ac19-7b9d3fc765e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D3B5D9-6F31-441B-B8D9-59F42F11F8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cb3b2-327d-48ed-ac19-7b9d3fc765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1051</Words>
  <Application>Microsoft Office PowerPoint</Application>
  <PresentationFormat>Widescreen</PresentationFormat>
  <Paragraphs>216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Rockwell</vt:lpstr>
      <vt:lpstr>Rockwell Nova Extra Bold</vt:lpstr>
      <vt:lpstr>Times New Roman</vt:lpstr>
      <vt:lpstr>Office Theme</vt:lpstr>
      <vt:lpstr>PowerPoint Presentation</vt:lpstr>
      <vt:lpstr>Problem statement</vt:lpstr>
      <vt:lpstr>The Problem root cause </vt:lpstr>
      <vt:lpstr>Solution Paradigm</vt:lpstr>
      <vt:lpstr>The Approach</vt:lpstr>
      <vt:lpstr>The Product</vt:lpstr>
      <vt:lpstr> Object Model      Design</vt:lpstr>
      <vt:lpstr>Persona Analysis Slides</vt:lpstr>
      <vt:lpstr>PowerPoint Presentation</vt:lpstr>
      <vt:lpstr>The Working Model</vt:lpstr>
      <vt:lpstr>Digital Product Design </vt:lpstr>
      <vt:lpstr>Product Working</vt:lpstr>
      <vt:lpstr>Product Working</vt:lpstr>
      <vt:lpstr>Product Working Screenshots</vt:lpstr>
      <vt:lpstr>Product Work-flow</vt:lpstr>
      <vt:lpstr>Product Work-flow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Product Workflow</vt:lpstr>
      <vt:lpstr>Team</vt:lpstr>
      <vt:lpstr>Growth Strategy</vt:lpstr>
      <vt:lpstr> Thank You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195</cp:revision>
  <dcterms:created xsi:type="dcterms:W3CDTF">2019-12-07T06:34:21Z</dcterms:created>
  <dcterms:modified xsi:type="dcterms:W3CDTF">2022-05-02T19:25:38Z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0x01010042ACE0A3F20D8B4BAEFD4F46B157A3F2</vt:lpwstr>
  </property>
</Properties>
</file>